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8" r:id="rId2"/>
    <p:sldId id="287" r:id="rId3"/>
    <p:sldId id="263" r:id="rId4"/>
    <p:sldId id="286" r:id="rId5"/>
    <p:sldId id="335" r:id="rId6"/>
    <p:sldId id="264" r:id="rId7"/>
    <p:sldId id="289" r:id="rId8"/>
    <p:sldId id="266" r:id="rId9"/>
    <p:sldId id="290" r:id="rId10"/>
    <p:sldId id="293" r:id="rId11"/>
    <p:sldId id="292" r:id="rId12"/>
    <p:sldId id="259" r:id="rId13"/>
    <p:sldId id="295" r:id="rId14"/>
    <p:sldId id="296" r:id="rId15"/>
    <p:sldId id="267" r:id="rId16"/>
    <p:sldId id="297" r:id="rId17"/>
    <p:sldId id="299" r:id="rId18"/>
    <p:sldId id="300" r:id="rId19"/>
    <p:sldId id="301" r:id="rId20"/>
    <p:sldId id="302" r:id="rId21"/>
    <p:sldId id="303" r:id="rId22"/>
    <p:sldId id="304" r:id="rId23"/>
    <p:sldId id="305" r:id="rId24"/>
    <p:sldId id="306" r:id="rId25"/>
    <p:sldId id="307" r:id="rId26"/>
    <p:sldId id="310" r:id="rId27"/>
    <p:sldId id="311" r:id="rId28"/>
    <p:sldId id="308" r:id="rId29"/>
    <p:sldId id="309" r:id="rId30"/>
    <p:sldId id="312" r:id="rId31"/>
    <p:sldId id="330" r:id="rId32"/>
    <p:sldId id="321" r:id="rId33"/>
    <p:sldId id="325" r:id="rId34"/>
    <p:sldId id="326" r:id="rId35"/>
    <p:sldId id="327" r:id="rId36"/>
    <p:sldId id="328" r:id="rId37"/>
    <p:sldId id="317" r:id="rId38"/>
    <p:sldId id="318" r:id="rId39"/>
    <p:sldId id="319" r:id="rId40"/>
    <p:sldId id="283" r:id="rId41"/>
    <p:sldId id="332" r:id="rId4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80035F-7EDB-441D-0F5B-C7F7E524109D}" name="Mette Hoffgaard Ranfelt" initials="MHR" userId="S::mette@DN.DK::5162a790-72c0-4320-8498-00660f062801" providerId="AD"/>
  <p188:author id="{2504C08B-F4B0-7600-DC2B-1E1BFFE35124}" name="Frederikke Dandanell Peters" initials="FDP" userId="S::fdp@DN.DK::264233fa-9f49-4638-9c12-aaba913b9b64" providerId="AD"/>
  <p188:author id="{BCAD14DA-29D5-45FA-EFA5-0E257FE66E44}" name="Sofie Hvemon" initials="SH" userId="S::sh@DN.DK::a641c78a-8d21-4094-ba39-0b93b10f2c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3E8"/>
    <a:srgbClr val="EDE937"/>
    <a:srgbClr val="005268"/>
    <a:srgbClr val="004155"/>
    <a:srgbClr val="B7CAD4"/>
    <a:srgbClr val="ED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1" autoAdjust="0"/>
    <p:restoredTop sz="70891" autoAdjust="0"/>
  </p:normalViewPr>
  <p:slideViewPr>
    <p:cSldViewPr snapToGrid="0">
      <p:cViewPr varScale="1">
        <p:scale>
          <a:sx n="67" d="100"/>
          <a:sy n="67" d="100"/>
        </p:scale>
        <p:origin x="120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ne Lyhne" userId="5d134254-240d-4f59-ab9f-313d96e93fbc" providerId="ADAL" clId="{0C4F5B52-B7BC-4896-BD55-6BF13CC1C92D}"/>
    <pc:docChg chg="modSld">
      <pc:chgData name="Signe Lyhne" userId="5d134254-240d-4f59-ab9f-313d96e93fbc" providerId="ADAL" clId="{0C4F5B52-B7BC-4896-BD55-6BF13CC1C92D}" dt="2023-03-15T12:56:30.318" v="5" actId="20577"/>
      <pc:docMkLst>
        <pc:docMk/>
      </pc:docMkLst>
      <pc:sldChg chg="modNotesTx">
        <pc:chgData name="Signe Lyhne" userId="5d134254-240d-4f59-ab9f-313d96e93fbc" providerId="ADAL" clId="{0C4F5B52-B7BC-4896-BD55-6BF13CC1C92D}" dt="2023-03-15T12:56:30.318" v="5" actId="20577"/>
        <pc:sldMkLst>
          <pc:docMk/>
          <pc:sldMk cId="4059057784" sldId="3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D237A-CF01-48AE-845E-5A3135E4C138}" type="datetimeFigureOut">
              <a:rPr lang="da-DK" smtClean="0"/>
              <a:t>15-03-2023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40CFB-86EA-43D6-A8BB-FD3B251DC243}" type="slidenum">
              <a:rPr lang="da-DK" smtClean="0"/>
              <a:t>‹nr.›</a:t>
            </a:fld>
            <a:endParaRPr lang="da-DK"/>
          </a:p>
        </p:txBody>
      </p:sp>
    </p:spTree>
    <p:extLst>
      <p:ext uri="{BB962C8B-B14F-4D97-AF65-F5344CB8AC3E}">
        <p14:creationId xmlns:p14="http://schemas.microsoft.com/office/powerpoint/2010/main" val="35510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llenmacarthurfoundation.org/completing-the-pict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efm.dk/aktuelt/nyheder/2021/apr/foerste-officielle-vurdering-af-danmarks-globale-klimaaftry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dst.dk/da/Statistik/temaer/klim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colabel.dk/da/forbruger/mode-og-tekstil/noeglefacts-om-toejproduk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colabel.dk/da/forbruger/mode-og-tekstil/noeglefacts-om-toejproduk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akofa.dk/vidensbank/pla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lasticchange.dk/videnscenter/mere-plastikemballag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theguardian.com/environment/2019/jun/05/people-eat-at-least-50000-plastic-particles-a-year-study-find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n.dk/nyheder/schweiz-genbruger-take-away-emballag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geringen.dk/media/9591/aftaletekst.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Først præsenteres en teaser for, hvad undervisningen kommer til at omhandle. Videoen er en del af vores kampagne ”EM i skrald”, som man kan læse mere om her: https://www.emiskrald.dk/ Det er muligt at skrive under på ”et Danmark uden affald” inde på kampagne-siden.</a:t>
            </a:r>
          </a:p>
          <a:p>
            <a:endParaRPr lang="da-DK" dirty="0"/>
          </a:p>
          <a:p>
            <a:r>
              <a:rPr lang="da-DK" dirty="0"/>
              <a:t>Videoen kan desuden tilgås her: https://www.youtube.com/watch?v=C-3w4L_ueQc&amp;t=1s </a:t>
            </a:r>
          </a:p>
          <a:p>
            <a:endParaRPr lang="da-DK" dirty="0"/>
          </a:p>
          <a:p>
            <a:r>
              <a:rPr lang="da-DK" dirty="0"/>
              <a:t>Obs.  I videoen oplyses det, at vi i Danmark producerer 845 kg skrald per dansker per år. Der er i januar 2023 kommet nye opgørelsesmetoder og Miljøstyrelsen har derfor nedjusteret tallet til 813 kg. skrald per dansker per år. Det betyder, at Danmark siden videoen er blevet lavet, er rykket ned på en 2. plads. Østrig har i stedet indtaget 1. pladsen med 834 kg skrald per indbygger per år (Eurostat). </a:t>
            </a:r>
          </a:p>
          <a:p>
            <a:endParaRPr lang="da-DK" dirty="0"/>
          </a:p>
          <a:p>
            <a:endParaRPr lang="da-DK" dirty="0"/>
          </a:p>
          <a:p>
            <a:r>
              <a:rPr lang="da-DK" dirty="0"/>
              <a:t>Kilder: </a:t>
            </a:r>
          </a:p>
          <a:p>
            <a:r>
              <a:rPr lang="da-DK" dirty="0"/>
              <a:t>- Miljøstyrelsen: https://mst.dk/service/publikationer/publikationsarkiv/2022/dec/affaldsstatistik-2020/ </a:t>
            </a:r>
          </a:p>
          <a:p>
            <a:r>
              <a:rPr lang="da-DK" dirty="0"/>
              <a:t>- Eurostat: https://ec.europa.eu/eurostat/cache/digpub/keyfigures/ </a:t>
            </a:r>
          </a:p>
        </p:txBody>
      </p:sp>
      <p:sp>
        <p:nvSpPr>
          <p:cNvPr id="4" name="Pladsholder til slidenummer 3"/>
          <p:cNvSpPr>
            <a:spLocks noGrp="1"/>
          </p:cNvSpPr>
          <p:nvPr>
            <p:ph type="sldNum" sz="quarter" idx="5"/>
          </p:nvPr>
        </p:nvSpPr>
        <p:spPr/>
        <p:txBody>
          <a:bodyPr/>
          <a:lstStyle/>
          <a:p>
            <a:fld id="{32040CFB-86EA-43D6-A8BB-FD3B251DC243}" type="slidenum">
              <a:rPr lang="da-DK" smtClean="0"/>
              <a:t>2</a:t>
            </a:fld>
            <a:endParaRPr lang="da-DK"/>
          </a:p>
        </p:txBody>
      </p:sp>
    </p:spTree>
    <p:extLst>
      <p:ext uri="{BB962C8B-B14F-4D97-AF65-F5344CB8AC3E}">
        <p14:creationId xmlns:p14="http://schemas.microsoft.com/office/powerpoint/2010/main" val="181521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begge hænder i vejret, som har svaret rigtigt. </a:t>
            </a:r>
            <a:r>
              <a:rPr lang="da-DK" dirty="0"/>
              <a:t>Bed eleverne notere på deres telefon eller notesbog, om de har svaret rigtigt eller forkert.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a:t>
            </a:r>
            <a:r>
              <a:rPr lang="en-US" dirty="0">
                <a:hlinkClick r:id="rId3"/>
              </a:rPr>
              <a:t>Completing the picture: How the circular economy tackles climate change (ellenmacarthurfoundation.org)</a:t>
            </a:r>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11</a:t>
            </a:fld>
            <a:endParaRPr lang="da-DK"/>
          </a:p>
        </p:txBody>
      </p:sp>
    </p:spTree>
    <p:extLst>
      <p:ext uri="{BB962C8B-B14F-4D97-AF65-F5344CB8AC3E}">
        <p14:creationId xmlns:p14="http://schemas.microsoft.com/office/powerpoint/2010/main" val="110490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pPr algn="just" rtl="0">
              <a:spcBef>
                <a:spcPts val="1200"/>
              </a:spcBef>
              <a:spcAft>
                <a:spcPts val="1200"/>
              </a:spcAft>
            </a:pPr>
            <a:r>
              <a:rPr lang="da-DK" sz="1800" b="1" i="0" u="none" strike="noStrike" dirty="0">
                <a:solidFill>
                  <a:srgbClr val="000000"/>
                </a:solidFill>
                <a:effectLst/>
                <a:latin typeface="Times New Roman" panose="02020603050405020304" pitchFamily="18" charset="0"/>
              </a:rPr>
              <a:t>Danmark: </a:t>
            </a:r>
            <a:r>
              <a:rPr lang="da-DK" sz="1800" b="0" i="0" u="none" strike="noStrike" dirty="0">
                <a:solidFill>
                  <a:srgbClr val="000000"/>
                </a:solidFill>
                <a:effectLst/>
                <a:latin typeface="Times New Roman" panose="02020603050405020304" pitchFamily="18" charset="0"/>
              </a:rPr>
              <a:t>Der kan i Danmark spares 7-9 mio. tons CO2, hvis vi udfaser denne brug-og-smid-væk-kultur og i stedet begynder at tænke meget mere cirkulært. </a:t>
            </a: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Det danske klimaaftryk udgjorde i 2021 61 mio. ton CO2-ækvivalenter, hvilket i gennemsnit er 11 ton per dansker. Heraf blev 40,8 mio. ton, svarende til 62 pct., udledt i udlandet. </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Klimaaftrykket er de udledninger, som forårsages af forbrug i danske husholdninger og i det offentlige samt danske investeringer – uanset om udledningerne sker i Danmark eller andre lande via import af varer. </a:t>
            </a:r>
          </a:p>
          <a:p>
            <a:pPr algn="just" rtl="0">
              <a:spcBef>
                <a:spcPts val="1200"/>
              </a:spcBef>
              <a:spcAft>
                <a:spcPts val="1200"/>
              </a:spcAft>
            </a:pPr>
            <a:endParaRPr lang="da-DK" b="0" dirty="0">
              <a:effectLst/>
            </a:endParaRPr>
          </a:p>
          <a:p>
            <a:r>
              <a:rPr lang="da-DK" sz="1800" b="1" i="0" u="none" strike="noStrike" dirty="0">
                <a:solidFill>
                  <a:srgbClr val="000000"/>
                </a:solidFill>
                <a:effectLst/>
                <a:latin typeface="Times New Roman" panose="02020603050405020304" pitchFamily="18" charset="0"/>
              </a:rPr>
              <a:t>Biodiversitetskrise: </a:t>
            </a:r>
            <a:r>
              <a:rPr lang="da-DK" sz="1800" b="0" i="0" u="none" strike="noStrike" dirty="0">
                <a:solidFill>
                  <a:srgbClr val="000000"/>
                </a:solidFill>
                <a:effectLst/>
                <a:latin typeface="Times New Roman" panose="02020603050405020304" pitchFamily="18" charset="0"/>
              </a:rPr>
              <a:t>Så vi har fået slået fast, at vores overforbrug og lineære økonomi er skidt for klimaet. Men det er også skidt for vores natur- og biodiversitetskrise. Det blev også kort nævnt i videoen, men her kommer et spørgsmål om det i næste slide </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Kilder: </a:t>
            </a:r>
          </a:p>
          <a:p>
            <a:pPr marL="171450" indent="-171450">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Klima-, Energi- og Forsyningsministeriet (KEFM): </a:t>
            </a:r>
            <a:r>
              <a:rPr lang="da-DK" dirty="0">
                <a:hlinkClick r:id="rId3"/>
              </a:rPr>
              <a:t>Første officielle vurdering af Danmarks globale klimaaftryk (kefm.dk)</a:t>
            </a:r>
            <a:endParaRPr lang="da-DK" dirty="0"/>
          </a:p>
          <a:p>
            <a:pPr marL="171450" indent="-171450">
              <a:buFont typeface="Arial" panose="020B0604020202020204" pitchFamily="34" charset="0"/>
              <a:buChar char="•"/>
            </a:pPr>
            <a:r>
              <a:rPr lang="da-DK" dirty="0"/>
              <a:t>Danmarks Statistik: </a:t>
            </a:r>
            <a:r>
              <a:rPr lang="da-DK" dirty="0">
                <a:hlinkClick r:id="rId4"/>
              </a:rPr>
              <a:t>Klima - Danmarks Statistik (dst.dk)</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12</a:t>
            </a:fld>
            <a:endParaRPr lang="da-DK"/>
          </a:p>
        </p:txBody>
      </p:sp>
    </p:spTree>
    <p:extLst>
      <p:ext uri="{BB962C8B-B14F-4D97-AF65-F5344CB8AC3E}">
        <p14:creationId xmlns:p14="http://schemas.microsoft.com/office/powerpoint/2010/main" val="243336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13</a:t>
            </a:fld>
            <a:endParaRPr lang="da-DK"/>
          </a:p>
        </p:txBody>
      </p:sp>
    </p:spTree>
    <p:extLst>
      <p:ext uri="{BB962C8B-B14F-4D97-AF65-F5344CB8AC3E}">
        <p14:creationId xmlns:p14="http://schemas.microsoft.com/office/powerpoint/2010/main" val="3400071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der står op, som har svaret rigtigt. </a:t>
            </a:r>
            <a:r>
              <a:rPr lang="da-DK" dirty="0"/>
              <a:t>Bed eleverne notere på deres telefon eller notesbog, om de har svaret rigtigt eller forkert.</a:t>
            </a:r>
          </a:p>
          <a:p>
            <a:endParaRPr lang="da-DK" dirty="0"/>
          </a:p>
          <a:p>
            <a:endParaRPr lang="da-DK" dirty="0"/>
          </a:p>
          <a:p>
            <a:endParaRPr lang="da-DK" dirty="0"/>
          </a:p>
          <a:p>
            <a:r>
              <a:rPr lang="da-DK" dirty="0"/>
              <a:t>Kilde: FN (International Ressource Panel) Global Resource Outlook rapport: </a:t>
            </a:r>
          </a:p>
          <a:p>
            <a:pPr marL="171450" indent="-171450">
              <a:buFont typeface="Arial" panose="020B0604020202020204" pitchFamily="34" charset="0"/>
              <a:buChar char="•"/>
            </a:pPr>
            <a:r>
              <a:rPr lang="da-DK" dirty="0"/>
              <a:t>https://www.unep.org/news-and-stories/story/what-passenger-cars-are-made-key-issue-climate-change </a:t>
            </a:r>
          </a:p>
          <a:p>
            <a:pPr marL="171450" indent="-171450">
              <a:buFont typeface="Arial" panose="020B0604020202020204" pitchFamily="34" charset="0"/>
              <a:buChar char="•"/>
            </a:pPr>
            <a:r>
              <a:rPr lang="en-US" dirty="0"/>
              <a:t>file:///C:/Users/fdp/Downloads/unep_252_global_resource_outlook_2019_web.pdf</a:t>
            </a:r>
            <a:r>
              <a:rPr lang="da-DK" dirty="0"/>
              <a:t> </a:t>
            </a:r>
          </a:p>
        </p:txBody>
      </p:sp>
      <p:sp>
        <p:nvSpPr>
          <p:cNvPr id="4" name="Pladsholder til slidenummer 3"/>
          <p:cNvSpPr>
            <a:spLocks noGrp="1"/>
          </p:cNvSpPr>
          <p:nvPr>
            <p:ph type="sldNum" sz="quarter" idx="5"/>
          </p:nvPr>
        </p:nvSpPr>
        <p:spPr/>
        <p:txBody>
          <a:bodyPr/>
          <a:lstStyle/>
          <a:p>
            <a:fld id="{32040CFB-86EA-43D6-A8BB-FD3B251DC243}" type="slidenum">
              <a:rPr lang="da-DK" smtClean="0"/>
              <a:t>14</a:t>
            </a:fld>
            <a:endParaRPr lang="da-DK"/>
          </a:p>
        </p:txBody>
      </p:sp>
    </p:spTree>
    <p:extLst>
      <p:ext uri="{BB962C8B-B14F-4D97-AF65-F5344CB8AC3E}">
        <p14:creationId xmlns:p14="http://schemas.microsoft.com/office/powerpoint/2010/main" val="1570857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t>Slidet</a:t>
            </a:r>
            <a:r>
              <a:rPr lang="da-DK" b="1" dirty="0"/>
              <a:t> kan uddybes med følgende forklaring:</a:t>
            </a:r>
          </a:p>
          <a:p>
            <a:endParaRPr lang="da-DK" dirty="0"/>
          </a:p>
          <a:p>
            <a:r>
              <a:rPr lang="da-DK" dirty="0"/>
              <a:t>Biodiversitet kan forstås som det mylder af liv, som findes overalt på kloden. Både i form af dyr, planter, svampe, bakterier og alt andet levende. Man taler om en biodiversitetskrise. Det betyder, at der uddør utroligt mange arter – faktisk lige så mange som i den tid, hvor dinosaurerne blev udslettet.</a:t>
            </a:r>
          </a:p>
          <a:p>
            <a:endParaRPr lang="da-DK" dirty="0"/>
          </a:p>
          <a:p>
            <a:r>
              <a:rPr lang="da-DK" dirty="0"/>
              <a:t>Udvinding og forarbejdning af naturressourcer kan føre til tab af biodiversitet ved at ødelægge eller forurene dyr og planters levesteder. Når vi f.eks. Fælder skov for at kunne producere møbler, så ødelægger vi hjemmet for de dyr og planter, der boede i skoven. Eller når der f.eks. bliver produceret en t-shirt, risikerer nogle af de kemikalier, der bruges i produktionen at havne i den omkringliggende natur, til stor skade for dyrene og planterne der bor der. </a:t>
            </a:r>
          </a:p>
          <a:p>
            <a:endParaRPr lang="da-DK" dirty="0"/>
          </a:p>
          <a:p>
            <a:br>
              <a:rPr lang="da-DK" dirty="0"/>
            </a:br>
            <a:endParaRPr lang="da-DK" dirty="0"/>
          </a:p>
          <a:p>
            <a:r>
              <a:rPr lang="da-DK" dirty="0"/>
              <a:t>Kilde: FN (International Ressource Panel) Global Resource Outlook rapport: </a:t>
            </a:r>
          </a:p>
          <a:p>
            <a:pPr marL="171450" indent="-171450">
              <a:buFont typeface="Arial" panose="020B0604020202020204" pitchFamily="34" charset="0"/>
              <a:buChar char="•"/>
            </a:pPr>
            <a:r>
              <a:rPr lang="da-DK" dirty="0"/>
              <a:t>https://www.unep.org/news-and-stories/story/what-passenger-cars-are-made-key-issue-climate-change </a:t>
            </a:r>
          </a:p>
          <a:p>
            <a:pPr marL="171450" indent="-171450">
              <a:buFont typeface="Arial" panose="020B0604020202020204" pitchFamily="34" charset="0"/>
              <a:buChar char="•"/>
            </a:pPr>
            <a:r>
              <a:rPr lang="en-US" dirty="0"/>
              <a:t>file:///C:/Users/fdp/Downloads/unep_252_global_resource_outlook_2019_web.pdf</a:t>
            </a:r>
            <a:r>
              <a:rPr lang="da-DK" dirty="0"/>
              <a:t> </a:t>
            </a:r>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15</a:t>
            </a:fld>
            <a:endParaRPr lang="da-DK"/>
          </a:p>
        </p:txBody>
      </p:sp>
    </p:spTree>
    <p:extLst>
      <p:ext uri="{BB962C8B-B14F-4D97-AF65-F5344CB8AC3E}">
        <p14:creationId xmlns:p14="http://schemas.microsoft.com/office/powerpoint/2010/main" val="3348746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16</a:t>
            </a:fld>
            <a:endParaRPr lang="da-DK"/>
          </a:p>
        </p:txBody>
      </p:sp>
    </p:spTree>
    <p:extLst>
      <p:ext uri="{BB962C8B-B14F-4D97-AF65-F5344CB8AC3E}">
        <p14:creationId xmlns:p14="http://schemas.microsoft.com/office/powerpoint/2010/main" val="410150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begge arme i vejret, der har svaret rigtigt. </a:t>
            </a:r>
            <a:r>
              <a:rPr lang="da-DK" dirty="0"/>
              <a:t>Bed eleverne notere på deres telefon eller notesbog, om de har svaret rigtigt eller forkert.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a:t>
            </a:r>
            <a:r>
              <a:rPr lang="da-DK" dirty="0">
                <a:hlinkClick r:id="rId3"/>
              </a:rPr>
              <a:t>12 nøglefacts om tøjproduktion (ecolabel.dk)</a:t>
            </a:r>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17</a:t>
            </a:fld>
            <a:endParaRPr lang="da-DK"/>
          </a:p>
        </p:txBody>
      </p:sp>
    </p:spTree>
    <p:extLst>
      <p:ext uri="{BB962C8B-B14F-4D97-AF65-F5344CB8AC3E}">
        <p14:creationId xmlns:p14="http://schemas.microsoft.com/office/powerpoint/2010/main" val="126571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t>Slidet</a:t>
            </a:r>
            <a:r>
              <a:rPr lang="da-DK" b="1" dirty="0"/>
              <a:t> kan uddybes med følgende overvejelse: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1"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dirty="0">
                <a:solidFill>
                  <a:srgbClr val="000000"/>
                </a:solidFill>
                <a:effectLst/>
                <a:latin typeface="Times New Roman" panose="02020603050405020304" pitchFamily="18" charset="0"/>
              </a:rPr>
              <a:t>Det kan undre, at man kan købe en T-shirt så billigt – og her har vi ikke engang talt arbejdsløn.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dirty="0">
                <a:solidFill>
                  <a:srgbClr val="000000"/>
                </a:solidFill>
                <a:effectLst/>
                <a:latin typeface="Times New Roman" panose="02020603050405020304" pitchFamily="18" charset="0"/>
              </a:rPr>
              <a:t>En af hovedårsagerne til at man kan købe meget billige t-shirts er fordi de naturressourcer, der bliver brugt til at producere en t-shirt, ikke indregnes i t-shirtens pris. I mange tilfælde betaler virksomhederne ikke, for det vand de forbruger, eller for den CO2 de udleder i vores fælles atmosfære, når de laver t-shirts. Og derfor medregnes forbruget af klodens ressourcer altså heller ikke i den pris, vi skal betale for en t-shirt.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u="none" strike="noStrike" dirty="0">
                <a:solidFill>
                  <a:srgbClr val="000000"/>
                </a:solidFill>
                <a:effectLst/>
                <a:latin typeface="Times New Roman" panose="02020603050405020304" pitchFamily="18" charset="0"/>
              </a:rPr>
              <a:t>Kilder: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a-DK" sz="1800" b="0" i="0" u="none" strike="noStrike" dirty="0">
                <a:solidFill>
                  <a:srgbClr val="000000"/>
                </a:solidFill>
                <a:effectLst/>
                <a:latin typeface="Times New Roman" panose="02020603050405020304" pitchFamily="18" charset="0"/>
              </a:rPr>
              <a:t>Miljøministeriet: https://www2.mst.dk/Udgiv/publikationer/2022/12/978-87-7038-463-6.pdf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hlinkClick r:id="rId3"/>
              </a:rPr>
              <a:t>12 nøglefacts om tøjproduktion (ecolabel.dk)</a:t>
            </a:r>
            <a:r>
              <a:rPr lang="da-DK" sz="1800" b="0" i="0" u="none" strike="noStrike" dirty="0">
                <a:solidFill>
                  <a:srgbClr val="000000"/>
                </a:solidFill>
                <a:effectLst/>
                <a:latin typeface="Times New Roman" panose="02020603050405020304" pitchFamily="18" charset="0"/>
              </a:rPr>
              <a:t> </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18</a:t>
            </a:fld>
            <a:endParaRPr lang="da-DK"/>
          </a:p>
        </p:txBody>
      </p:sp>
    </p:spTree>
    <p:extLst>
      <p:ext uri="{BB962C8B-B14F-4D97-AF65-F5344CB8AC3E}">
        <p14:creationId xmlns:p14="http://schemas.microsoft.com/office/powerpoint/2010/main" val="266056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19</a:t>
            </a:fld>
            <a:endParaRPr lang="da-DK"/>
          </a:p>
        </p:txBody>
      </p:sp>
    </p:spTree>
    <p:extLst>
      <p:ext uri="{BB962C8B-B14F-4D97-AF65-F5344CB8AC3E}">
        <p14:creationId xmlns:p14="http://schemas.microsoft.com/office/powerpoint/2010/main" val="405570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højre hånd oppe, der har svaret rigtigt. </a:t>
            </a:r>
            <a:r>
              <a:rPr lang="da-DK" dirty="0"/>
              <a:t>Bed eleverne notere på deres telefon eller notesbog, om de har svaret rigtigt eller forkert.</a:t>
            </a:r>
          </a:p>
          <a:p>
            <a:endParaRPr lang="da-DK" dirty="0"/>
          </a:p>
          <a:p>
            <a:endParaRPr lang="da-DK" dirty="0"/>
          </a:p>
          <a:p>
            <a:endParaRPr lang="da-DK" dirty="0"/>
          </a:p>
          <a:p>
            <a:r>
              <a:rPr lang="da-DK" dirty="0"/>
              <a:t>Kilde: </a:t>
            </a:r>
            <a:r>
              <a:rPr lang="da-DK" dirty="0">
                <a:hlinkClick r:id="rId3"/>
              </a:rPr>
              <a:t>Oversigt over affaldsfraktionen - Plast - Dansk Kompetencecenter for Affald og Ressourcer (dakofa.dk)</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20</a:t>
            </a:fld>
            <a:endParaRPr lang="da-DK"/>
          </a:p>
        </p:txBody>
      </p:sp>
    </p:spTree>
    <p:extLst>
      <p:ext uri="{BB962C8B-B14F-4D97-AF65-F5344CB8AC3E}">
        <p14:creationId xmlns:p14="http://schemas.microsoft.com/office/powerpoint/2010/main" val="174677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3</a:t>
            </a:fld>
            <a:endParaRPr lang="da-DK"/>
          </a:p>
        </p:txBody>
      </p:sp>
    </p:spTree>
    <p:extLst>
      <p:ext uri="{BB962C8B-B14F-4D97-AF65-F5344CB8AC3E}">
        <p14:creationId xmlns:p14="http://schemas.microsoft.com/office/powerpoint/2010/main" val="1089074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Videoen kan også tilgås her: https://www.youtube.com/watch?v=nkP1pgndmt8 </a:t>
            </a:r>
          </a:p>
          <a:p>
            <a:endParaRPr lang="da-DK" dirty="0"/>
          </a:p>
          <a:p>
            <a:r>
              <a:rPr lang="da-DK" dirty="0"/>
              <a:t>Videoen handler om hvorfor og hvordan plastik er et problem for miljøet </a:t>
            </a:r>
          </a:p>
        </p:txBody>
      </p:sp>
      <p:sp>
        <p:nvSpPr>
          <p:cNvPr id="4" name="Pladsholder til slidenummer 3"/>
          <p:cNvSpPr>
            <a:spLocks noGrp="1"/>
          </p:cNvSpPr>
          <p:nvPr>
            <p:ph type="sldNum" sz="quarter" idx="5"/>
          </p:nvPr>
        </p:nvSpPr>
        <p:spPr/>
        <p:txBody>
          <a:bodyPr/>
          <a:lstStyle/>
          <a:p>
            <a:fld id="{32040CFB-86EA-43D6-A8BB-FD3B251DC243}" type="slidenum">
              <a:rPr lang="da-DK" smtClean="0"/>
              <a:t>21</a:t>
            </a:fld>
            <a:endParaRPr lang="da-DK"/>
          </a:p>
        </p:txBody>
      </p:sp>
    </p:spTree>
    <p:extLst>
      <p:ext uri="{BB962C8B-B14F-4D97-AF65-F5344CB8AC3E}">
        <p14:creationId xmlns:p14="http://schemas.microsoft.com/office/powerpoint/2010/main" val="2592159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t>Slidet</a:t>
            </a:r>
            <a:r>
              <a:rPr lang="da-DK" b="1" dirty="0"/>
              <a:t> kan uddybes med følgende forklaring:</a:t>
            </a:r>
          </a:p>
          <a:p>
            <a:endParaRPr lang="da-DK"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En del af de resterende 70 % plastik ender i naturen. Ifølge en rapport fra World </a:t>
            </a:r>
            <a:r>
              <a:rPr lang="da-DK" sz="1800" b="0" i="0" u="none" strike="noStrike" dirty="0" err="1">
                <a:solidFill>
                  <a:srgbClr val="000000"/>
                </a:solidFill>
                <a:effectLst/>
                <a:latin typeface="Times New Roman" panose="02020603050405020304" pitchFamily="18" charset="0"/>
              </a:rPr>
              <a:t>Economic</a:t>
            </a:r>
            <a:r>
              <a:rPr lang="da-DK" sz="1800" b="0" i="0" u="none" strike="noStrike" dirty="0">
                <a:solidFill>
                  <a:srgbClr val="000000"/>
                </a:solidFill>
                <a:effectLst/>
                <a:latin typeface="Times New Roman" panose="02020603050405020304" pitchFamily="18" charset="0"/>
              </a:rPr>
              <a:t> Forum er det 32 % af verdens plastemballage, der havner i naturen.</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Plastik i naturen er også problematisk for vores sundhed. Mikroplast bliver optaget i fødekæden og kan ende i de fisk, vi spiser. Det kan også ende i vores drikkevand.</a:t>
            </a:r>
            <a:endParaRPr lang="da-DK" b="0" dirty="0">
              <a:effectLst/>
            </a:endParaRPr>
          </a:p>
          <a:p>
            <a:br>
              <a:rPr lang="da-DK" dirty="0"/>
            </a:br>
            <a:endParaRPr lang="da-DK" dirty="0"/>
          </a:p>
          <a:p>
            <a:r>
              <a:rPr lang="da-DK" dirty="0"/>
              <a:t>Kilder: </a:t>
            </a:r>
          </a:p>
          <a:p>
            <a:pPr marL="171450" indent="-171450">
              <a:buFontTx/>
              <a:buChar char="-"/>
            </a:pPr>
            <a:r>
              <a:rPr lang="da-DK" dirty="0">
                <a:hlinkClick r:id="rId3"/>
              </a:rPr>
              <a:t>Mere Plastikemballage? - Plastic Change : Plastic Change</a:t>
            </a:r>
            <a:endParaRPr lang="da-DK" dirty="0"/>
          </a:p>
          <a:p>
            <a:pPr marL="171450" indent="-171450">
              <a:buFontTx/>
              <a:buChar char="-"/>
            </a:pPr>
            <a:r>
              <a:rPr lang="en-US" dirty="0">
                <a:hlinkClick r:id="rId4"/>
              </a:rPr>
              <a:t>People eat at least 50,000 plastic particles a year, study finds | Plastics | The Guardian</a:t>
            </a:r>
            <a:r>
              <a:rPr lang="da-DK" dirty="0"/>
              <a:t> </a:t>
            </a:r>
          </a:p>
          <a:p>
            <a:pPr marL="171450" indent="-171450">
              <a:buFontTx/>
              <a:buChar char="-"/>
            </a:pPr>
            <a:r>
              <a:rPr lang="da-DK" dirty="0"/>
              <a:t>https://www.washingtonpost.com/news/speaking-of-science/wp/2015/09/15/more-than-half-the-worlds-sea-turtles-have-eaten-plastic-new-study-claims/</a:t>
            </a:r>
          </a:p>
        </p:txBody>
      </p:sp>
      <p:sp>
        <p:nvSpPr>
          <p:cNvPr id="4" name="Pladsholder til slidenummer 3"/>
          <p:cNvSpPr>
            <a:spLocks noGrp="1"/>
          </p:cNvSpPr>
          <p:nvPr>
            <p:ph type="sldNum" sz="quarter" idx="5"/>
          </p:nvPr>
        </p:nvSpPr>
        <p:spPr/>
        <p:txBody>
          <a:bodyPr/>
          <a:lstStyle/>
          <a:p>
            <a:fld id="{32040CFB-86EA-43D6-A8BB-FD3B251DC243}" type="slidenum">
              <a:rPr lang="da-DK" smtClean="0"/>
              <a:t>22</a:t>
            </a:fld>
            <a:endParaRPr lang="da-DK"/>
          </a:p>
        </p:txBody>
      </p:sp>
    </p:spTree>
    <p:extLst>
      <p:ext uri="{BB962C8B-B14F-4D97-AF65-F5344CB8AC3E}">
        <p14:creationId xmlns:p14="http://schemas.microsoft.com/office/powerpoint/2010/main" val="2093938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da-DK" sz="1800" b="1" dirty="0" err="1"/>
              <a:t>Slidet</a:t>
            </a:r>
            <a:r>
              <a:rPr lang="da-DK" sz="1800" b="1" dirty="0"/>
              <a:t> kan uddybes med følgende forklaring:</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Det er vigtigt at fastslå, at plastik ikke er problemet i sig selv. Det er snarere vores </a:t>
            </a:r>
            <a:r>
              <a:rPr lang="da-DK" sz="1800" b="0" i="1" u="none" strike="noStrike" dirty="0">
                <a:solidFill>
                  <a:srgbClr val="000000"/>
                </a:solidFill>
                <a:effectLst/>
                <a:latin typeface="Times New Roman" panose="02020603050405020304" pitchFamily="18" charset="0"/>
              </a:rPr>
              <a:t>brug </a:t>
            </a:r>
            <a:r>
              <a:rPr lang="da-DK" sz="1800" b="0" i="0" u="none" strike="noStrike" dirty="0">
                <a:solidFill>
                  <a:srgbClr val="000000"/>
                </a:solidFill>
                <a:effectLst/>
                <a:latin typeface="Times New Roman" panose="02020603050405020304" pitchFamily="18" charset="0"/>
              </a:rPr>
              <a:t>af plastikken, der er problematisk. Vi skal hele tiden have fokus på at genanvende og særligt genbruge så meget plastik som muligt. Det danske pantsystem er et godt eksempel, og i Schweiz er der pant på nogle </a:t>
            </a:r>
            <a:r>
              <a:rPr lang="da-DK" sz="1800" b="0" i="0" u="none" strike="noStrike" dirty="0" err="1">
                <a:solidFill>
                  <a:srgbClr val="000000"/>
                </a:solidFill>
                <a:effectLst/>
                <a:latin typeface="Times New Roman" panose="02020603050405020304" pitchFamily="18" charset="0"/>
              </a:rPr>
              <a:t>take</a:t>
            </a:r>
            <a:r>
              <a:rPr lang="da-DK" sz="1800" b="0" i="0" u="none" strike="noStrike" dirty="0">
                <a:solidFill>
                  <a:srgbClr val="000000"/>
                </a:solidFill>
                <a:effectLst/>
                <a:latin typeface="Times New Roman" panose="02020603050405020304" pitchFamily="18" charset="0"/>
              </a:rPr>
              <a:t> </a:t>
            </a:r>
            <a:r>
              <a:rPr lang="da-DK" sz="1800" b="0" i="0" u="none" strike="noStrike" dirty="0" err="1">
                <a:solidFill>
                  <a:srgbClr val="000000"/>
                </a:solidFill>
                <a:effectLst/>
                <a:latin typeface="Times New Roman" panose="02020603050405020304" pitchFamily="18" charset="0"/>
              </a:rPr>
              <a:t>away</a:t>
            </a:r>
            <a:r>
              <a:rPr lang="da-DK" sz="1800" b="0" i="0" u="none" strike="noStrike" dirty="0">
                <a:solidFill>
                  <a:srgbClr val="000000"/>
                </a:solidFill>
                <a:effectLst/>
                <a:latin typeface="Times New Roman" panose="02020603050405020304" pitchFamily="18" charset="0"/>
              </a:rPr>
              <a:t>-emballager. Det er virksomheden reCIRCLE, der har designet </a:t>
            </a:r>
            <a:r>
              <a:rPr lang="da-DK" sz="1800" b="0" i="0" u="none" strike="noStrike" dirty="0" err="1">
                <a:solidFill>
                  <a:srgbClr val="000000"/>
                </a:solidFill>
                <a:effectLst/>
                <a:latin typeface="Times New Roman" panose="02020603050405020304" pitchFamily="18" charset="0"/>
              </a:rPr>
              <a:t>take</a:t>
            </a:r>
            <a:r>
              <a:rPr lang="da-DK" sz="1800" b="0" i="0" u="none" strike="noStrike" dirty="0">
                <a:solidFill>
                  <a:srgbClr val="000000"/>
                </a:solidFill>
                <a:effectLst/>
                <a:latin typeface="Times New Roman" panose="02020603050405020304" pitchFamily="18" charset="0"/>
              </a:rPr>
              <a:t> </a:t>
            </a:r>
            <a:r>
              <a:rPr lang="da-DK" sz="1800" b="0" i="0" u="none" strike="noStrike" dirty="0" err="1">
                <a:solidFill>
                  <a:srgbClr val="000000"/>
                </a:solidFill>
                <a:effectLst/>
                <a:latin typeface="Times New Roman" panose="02020603050405020304" pitchFamily="18" charset="0"/>
              </a:rPr>
              <a:t>away</a:t>
            </a:r>
            <a:r>
              <a:rPr lang="da-DK" sz="1800" b="0" i="0" u="none" strike="noStrike" dirty="0">
                <a:solidFill>
                  <a:srgbClr val="000000"/>
                </a:solidFill>
                <a:effectLst/>
                <a:latin typeface="Times New Roman" panose="02020603050405020304" pitchFamily="18" charset="0"/>
              </a:rPr>
              <a:t>-emballage, der returneres, vaskes og bruges igen og igen. </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Ca. 50 % af al menneskeskabt affald i verdenshavene er engangsplastemballage til </a:t>
            </a:r>
            <a:r>
              <a:rPr lang="da-DK" sz="1800" b="0" i="0" u="none" strike="noStrike" dirty="0" err="1">
                <a:solidFill>
                  <a:srgbClr val="000000"/>
                </a:solidFill>
                <a:effectLst/>
                <a:latin typeface="Times New Roman" panose="02020603050405020304" pitchFamily="18" charset="0"/>
              </a:rPr>
              <a:t>takeaway</a:t>
            </a:r>
            <a:r>
              <a:rPr lang="da-DK" sz="1800" b="0" i="0" u="none" strike="noStrike" dirty="0">
                <a:solidFill>
                  <a:srgbClr val="000000"/>
                </a:solidFill>
                <a:effectLst/>
                <a:latin typeface="Times New Roman" panose="02020603050405020304" pitchFamily="18" charset="0"/>
              </a:rPr>
              <a:t>.</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Kilder: </a:t>
            </a:r>
          </a:p>
          <a:p>
            <a:pPr marL="171450" indent="-171450" algn="just" rtl="0">
              <a:spcBef>
                <a:spcPts val="1200"/>
              </a:spcBef>
              <a:spcAft>
                <a:spcPts val="1200"/>
              </a:spcAft>
              <a:buFontTx/>
              <a:buChar char="-"/>
            </a:pPr>
            <a:r>
              <a:rPr lang="da-DK" sz="1200" b="0" i="0" u="none" strike="noStrike" dirty="0">
                <a:solidFill>
                  <a:srgbClr val="000000"/>
                </a:solidFill>
                <a:effectLst/>
                <a:latin typeface="Times New Roman" panose="02020603050405020304" pitchFamily="18" charset="0"/>
              </a:rPr>
              <a:t>https://www.nature.com/articles/s41893-021-00720-8 </a:t>
            </a:r>
          </a:p>
          <a:p>
            <a:pPr marL="171450" indent="-171450" algn="just" rtl="0">
              <a:spcBef>
                <a:spcPts val="1200"/>
              </a:spcBef>
              <a:spcAft>
                <a:spcPts val="1200"/>
              </a:spcAft>
              <a:buFontTx/>
              <a:buChar char="-"/>
            </a:pPr>
            <a:r>
              <a:rPr lang="da-DK" dirty="0">
                <a:hlinkClick r:id="rId3"/>
              </a:rPr>
              <a:t>Schweiz genbruger </a:t>
            </a:r>
            <a:r>
              <a:rPr lang="da-DK" dirty="0" err="1">
                <a:hlinkClick r:id="rId3"/>
              </a:rPr>
              <a:t>take</a:t>
            </a:r>
            <a:r>
              <a:rPr lang="da-DK" dirty="0">
                <a:hlinkClick r:id="rId3"/>
              </a:rPr>
              <a:t> </a:t>
            </a:r>
            <a:r>
              <a:rPr lang="da-DK" dirty="0" err="1">
                <a:hlinkClick r:id="rId3"/>
              </a:rPr>
              <a:t>away</a:t>
            </a:r>
            <a:r>
              <a:rPr lang="da-DK" dirty="0">
                <a:hlinkClick r:id="rId3"/>
              </a:rPr>
              <a:t>-emballage - Danmarks Naturfredningsforening</a:t>
            </a:r>
            <a:endParaRPr lang="da-DK" dirty="0"/>
          </a:p>
          <a:p>
            <a:pPr marL="171450" indent="-171450" algn="just" rtl="0">
              <a:spcBef>
                <a:spcPts val="1200"/>
              </a:spcBef>
              <a:spcAft>
                <a:spcPts val="1200"/>
              </a:spcAft>
              <a:buFontTx/>
              <a:buChar char="-"/>
            </a:pPr>
            <a:r>
              <a:rPr lang="da-DK" sz="1200" b="0" i="0" u="none" strike="noStrike" dirty="0">
                <a:solidFill>
                  <a:srgbClr val="000000"/>
                </a:solidFill>
                <a:effectLst/>
                <a:latin typeface="Times New Roman" panose="02020603050405020304" pitchFamily="18" charset="0"/>
              </a:rPr>
              <a:t>https://naturgeografiportalen.systime.dk/?id=608 </a:t>
            </a:r>
          </a:p>
        </p:txBody>
      </p:sp>
      <p:sp>
        <p:nvSpPr>
          <p:cNvPr id="4" name="Pladsholder til slidenummer 3"/>
          <p:cNvSpPr>
            <a:spLocks noGrp="1"/>
          </p:cNvSpPr>
          <p:nvPr>
            <p:ph type="sldNum" sz="quarter" idx="5"/>
          </p:nvPr>
        </p:nvSpPr>
        <p:spPr/>
        <p:txBody>
          <a:bodyPr/>
          <a:lstStyle/>
          <a:p>
            <a:fld id="{32040CFB-86EA-43D6-A8BB-FD3B251DC243}" type="slidenum">
              <a:rPr lang="da-DK" smtClean="0"/>
              <a:t>23</a:t>
            </a:fld>
            <a:endParaRPr lang="da-DK"/>
          </a:p>
        </p:txBody>
      </p:sp>
    </p:spTree>
    <p:extLst>
      <p:ext uri="{BB962C8B-B14F-4D97-AF65-F5344CB8AC3E}">
        <p14:creationId xmlns:p14="http://schemas.microsoft.com/office/powerpoint/2010/main" val="1756961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Den politiske aftale hedder ”</a:t>
            </a:r>
            <a:r>
              <a:rPr lang="da-DK" sz="1800" b="0" i="1" u="none" strike="noStrike" dirty="0">
                <a:solidFill>
                  <a:srgbClr val="000000"/>
                </a:solidFill>
                <a:effectLst/>
                <a:latin typeface="Times New Roman" panose="02020603050405020304" pitchFamily="18" charset="0"/>
              </a:rPr>
              <a:t>Klimaplan for en grøn affaldssektor og cirkulær økonomi” </a:t>
            </a:r>
            <a:r>
              <a:rPr lang="da-DK" sz="1800" b="0" i="0" u="none" strike="noStrike" dirty="0">
                <a:solidFill>
                  <a:srgbClr val="000000"/>
                </a:solidFill>
                <a:effectLst/>
                <a:latin typeface="Times New Roman" panose="02020603050405020304" pitchFamily="18" charset="0"/>
              </a:rPr>
              <a:t>og er</a:t>
            </a:r>
            <a:r>
              <a:rPr lang="da-DK" sz="1800" b="0" i="1" u="none" strike="noStrike" dirty="0">
                <a:solidFill>
                  <a:srgbClr val="000000"/>
                </a:solidFill>
                <a:effectLst/>
                <a:latin typeface="Times New Roman" panose="02020603050405020304" pitchFamily="18" charset="0"/>
              </a:rPr>
              <a:t> </a:t>
            </a:r>
            <a:r>
              <a:rPr lang="da-DK" sz="1800" b="0" i="0" u="none" strike="noStrike" dirty="0">
                <a:solidFill>
                  <a:srgbClr val="000000"/>
                </a:solidFill>
                <a:effectLst/>
                <a:latin typeface="Times New Roman" panose="02020603050405020304" pitchFamily="18" charset="0"/>
              </a:rPr>
              <a:t>fra 2020. Det er i denne aftale, at det fremgår, at 80 % af plasten skal genanvendes, og at affaldssektoren skal være CO2-neutral i 2030.</a:t>
            </a:r>
          </a:p>
          <a:p>
            <a:pPr algn="just" rtl="0">
              <a:spcBef>
                <a:spcPts val="1200"/>
              </a:spcBef>
              <a:spcAft>
                <a:spcPts val="1200"/>
              </a:spcAft>
            </a:pPr>
            <a:br>
              <a:rPr lang="da-DK" dirty="0"/>
            </a:br>
            <a:endParaRPr lang="da-DK" dirty="0"/>
          </a:p>
          <a:p>
            <a:pPr algn="just" rtl="0">
              <a:spcBef>
                <a:spcPts val="1200"/>
              </a:spcBef>
              <a:spcAft>
                <a:spcPts val="1200"/>
              </a:spcAft>
            </a:pPr>
            <a:r>
              <a:rPr lang="da-DK" sz="1200" b="0" i="0" u="none" strike="noStrike" dirty="0">
                <a:solidFill>
                  <a:srgbClr val="000000"/>
                </a:solidFill>
                <a:effectLst/>
                <a:latin typeface="Times New Roman" panose="02020603050405020304" pitchFamily="18" charset="0"/>
              </a:rPr>
              <a:t>”</a:t>
            </a:r>
            <a:r>
              <a:rPr lang="da-DK" sz="1200" b="0" i="1" u="none" strike="noStrike" dirty="0">
                <a:solidFill>
                  <a:srgbClr val="000000"/>
                </a:solidFill>
                <a:effectLst/>
                <a:latin typeface="Times New Roman" panose="02020603050405020304" pitchFamily="18" charset="0"/>
              </a:rPr>
              <a:t>Klimaplan for en grøn affaldssektor og cirkulær økonomi”  </a:t>
            </a:r>
            <a:r>
              <a:rPr lang="da-DK" sz="1200" b="0" i="0" u="none" strike="noStrike" dirty="0">
                <a:solidFill>
                  <a:srgbClr val="000000"/>
                </a:solidFill>
                <a:effectLst/>
                <a:latin typeface="Times New Roman" panose="02020603050405020304" pitchFamily="18" charset="0"/>
              </a:rPr>
              <a:t>kan ses her: </a:t>
            </a:r>
            <a:r>
              <a:rPr lang="da-DK" dirty="0">
                <a:hlinkClick r:id="rId3"/>
              </a:rPr>
              <a:t>aftaletekst.pdf (regeringen.dk)</a:t>
            </a:r>
            <a:r>
              <a:rPr lang="da-DK" dirty="0"/>
              <a:t> </a:t>
            </a:r>
            <a:endParaRPr lang="da-DK" b="0" dirty="0"/>
          </a:p>
        </p:txBody>
      </p:sp>
      <p:sp>
        <p:nvSpPr>
          <p:cNvPr id="4" name="Pladsholder til slidenummer 3"/>
          <p:cNvSpPr>
            <a:spLocks noGrp="1"/>
          </p:cNvSpPr>
          <p:nvPr>
            <p:ph type="sldNum" sz="quarter" idx="5"/>
          </p:nvPr>
        </p:nvSpPr>
        <p:spPr/>
        <p:txBody>
          <a:bodyPr/>
          <a:lstStyle/>
          <a:p>
            <a:fld id="{32040CFB-86EA-43D6-A8BB-FD3B251DC243}" type="slidenum">
              <a:rPr lang="da-DK" smtClean="0"/>
              <a:t>24</a:t>
            </a:fld>
            <a:endParaRPr lang="da-DK"/>
          </a:p>
        </p:txBody>
      </p:sp>
    </p:spTree>
    <p:extLst>
      <p:ext uri="{BB962C8B-B14F-4D97-AF65-F5344CB8AC3E}">
        <p14:creationId xmlns:p14="http://schemas.microsoft.com/office/powerpoint/2010/main" val="463080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t>Forslag til spørgsmål: </a:t>
            </a:r>
            <a:r>
              <a:rPr lang="da-DK" sz="1800" b="0" dirty="0"/>
              <a:t>Spørg eleverne, hvor mange af dem, der sorterer de forskellige fraktioner i hjemmet. F.eks. kan man spørge: ”Hvor mange sorterer madaffald derhjemme?” og lade eleverne indikere det vha. håndsoprækning.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err="1"/>
              <a:t>Slidet</a:t>
            </a:r>
            <a:r>
              <a:rPr lang="da-DK" sz="1800" b="1" dirty="0"/>
              <a:t> kan uddybes med følgende forklaring:</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Vi har skullet sortere vores affald i ni fraktioner siden 1. juli 2021. Dvs. alle ovenstående fraktioner på nær tekstil. Dog har mange kommuner ansøgt om at få fristen for implementering forlænget. Ved årsskiftet havde stadig 34 kommuner ansøgt om at få forlænget yderligere. Kommunerne forklarer, at de har problemer med levering af nye skraldespande på hjul eller renovationsbiler. De nye frister hedder maksimalt d. 31. december 2023 for alle fraktioner på nær farligt affald og tekstiler og 31. december 2024 for farligt affald.</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Læs evt. mere om forsinkelserne her: https://www.dr.dk/nyheder/indland/34-kommuner-naar-ikke-blive-klar-med-affaldssortering</a:t>
            </a: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Senest fra 1. juli 2023 skal vi også sortere tekstiler. Læs evt. mere om de nye regler her: https://www.bolius.dk/nu-gaelder-nye-regler-for-affaldssortering-ni-typer-affald-skal-sorteres-92594</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25</a:t>
            </a:fld>
            <a:endParaRPr lang="da-DK"/>
          </a:p>
        </p:txBody>
      </p:sp>
    </p:spTree>
    <p:extLst>
      <p:ext uri="{BB962C8B-B14F-4D97-AF65-F5344CB8AC3E}">
        <p14:creationId xmlns:p14="http://schemas.microsoft.com/office/powerpoint/2010/main" val="3528385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26</a:t>
            </a:fld>
            <a:endParaRPr lang="da-DK"/>
          </a:p>
        </p:txBody>
      </p:sp>
    </p:spTree>
    <p:extLst>
      <p:ext uri="{BB962C8B-B14F-4D97-AF65-F5344CB8AC3E}">
        <p14:creationId xmlns:p14="http://schemas.microsoft.com/office/powerpoint/2010/main" val="2527394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Svar: </a:t>
            </a:r>
            <a:r>
              <a:rPr lang="da-DK" b="0" dirty="0"/>
              <a:t>Det er altså eleverne med venstre hånd oppe, der har svaret rigtigt. </a:t>
            </a:r>
            <a:r>
              <a:rPr lang="da-DK" dirty="0"/>
              <a:t>Bed eleverne notere på deres telefon eller notesbog, om de har svaret rigtigt eller forkert. Fortæl dem, at I slutter af med at finde ud af, hvem der har haft flest rigtige svar.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Underfraktionen for den gamle mobiltelefon er ”småt elektronikaffald”. Mind gerne eleverne om, at det naturligvis er bedre at reparere sin telefon, hvis den går i stykker, i stedet for blot at smide den ud og købe en 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Men telefonproducenterne har selvfølgelig gjort det så dyrt og besværligt som muligt at få repareret sin gamle telefon. Derudover er flere telefoner programmeret til at gå i stykker efter få år. Den problematik arbejder man på at imødekomme i EU, hvor man arbejder på et forbud på automatisk forældelse. EU-Kommissionens nye handlingsplan for cirkulær økonomi indeholder også en ”ret til reparation” for telefoner, computere og tablets. Så der sker heldigvis noget, men det kan bestemt godt gå hurtigere!</a:t>
            </a:r>
            <a:endParaRPr lang="da-DK" b="0" dirty="0">
              <a:effectLst/>
            </a:endParaRPr>
          </a:p>
          <a:p>
            <a:br>
              <a:rPr lang="da-DK" dirty="0"/>
            </a:br>
            <a:endParaRPr lang="da-DK" b="1" dirty="0"/>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27</a:t>
            </a:fld>
            <a:endParaRPr lang="da-DK"/>
          </a:p>
        </p:txBody>
      </p:sp>
    </p:spTree>
    <p:extLst>
      <p:ext uri="{BB962C8B-B14F-4D97-AF65-F5344CB8AC3E}">
        <p14:creationId xmlns:p14="http://schemas.microsoft.com/office/powerpoint/2010/main" val="2455084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Videoen kan også tilgås her: https://www.youtube.com/watch?v=Zs95wVQ0duw&amp;t=8s </a:t>
            </a:r>
          </a:p>
          <a:p>
            <a:endParaRPr lang="da-DK" dirty="0"/>
          </a:p>
          <a:p>
            <a:r>
              <a:rPr lang="da-DK" dirty="0"/>
              <a:t>I videoen bliver affaldshierarkiet forklaret, og hvordan affald kan forebygges og udnyttes, inden det bliver til affald </a:t>
            </a:r>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28</a:t>
            </a:fld>
            <a:endParaRPr lang="da-DK"/>
          </a:p>
        </p:txBody>
      </p:sp>
    </p:spTree>
    <p:extLst>
      <p:ext uri="{BB962C8B-B14F-4D97-AF65-F5344CB8AC3E}">
        <p14:creationId xmlns:p14="http://schemas.microsoft.com/office/powerpoint/2010/main" val="1372074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r>
              <a:rPr lang="da-DK" dirty="0"/>
              <a:t>Det er vigtigt, at vi går væk fra den lineære økonomi og over mod den cirkulære økonomi. Det kan også illustreres vha. ovenstående billede:</a:t>
            </a:r>
          </a:p>
          <a:p>
            <a:pPr algn="just" rtl="0" fontAlgn="base">
              <a:spcBef>
                <a:spcPts val="1200"/>
              </a:spcBef>
              <a:spcAft>
                <a:spcPts val="0"/>
              </a:spcAft>
              <a:buFont typeface="Arial" panose="020B0604020202020204" pitchFamily="34" charset="0"/>
              <a:buNone/>
            </a:pPr>
            <a:endParaRPr lang="da-DK" sz="1200" b="0" i="0" u="none" strike="noStrike" dirty="0">
              <a:solidFill>
                <a:srgbClr val="000000"/>
              </a:solidFill>
              <a:effectLst/>
              <a:latin typeface="Times New Roman" panose="02020603050405020304" pitchFamily="18" charset="0"/>
            </a:endParaRPr>
          </a:p>
          <a:p>
            <a:pPr marL="171450"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a:t>
            </a:r>
            <a:r>
              <a:rPr lang="da-DK" sz="1200" b="1" i="0" u="none" strike="noStrike" dirty="0">
                <a:solidFill>
                  <a:srgbClr val="000000"/>
                </a:solidFill>
                <a:effectLst/>
                <a:latin typeface="Times New Roman" panose="02020603050405020304" pitchFamily="18" charset="0"/>
              </a:rPr>
              <a:t>lineær økonomi </a:t>
            </a:r>
            <a:r>
              <a:rPr lang="da-DK" sz="1200" b="0" i="0" u="none" strike="noStrike" dirty="0">
                <a:solidFill>
                  <a:srgbClr val="000000"/>
                </a:solidFill>
                <a:effectLst/>
                <a:latin typeface="Times New Roman" panose="02020603050405020304" pitchFamily="18" charset="0"/>
              </a:rPr>
              <a:t>ryger alt vores affald bare i skraldespanden, og derfor har vi meget skrald.</a:t>
            </a:r>
          </a:p>
          <a:p>
            <a:pPr marL="0" indent="0" algn="just" rtl="0" fontAlgn="base">
              <a:spcBef>
                <a:spcPts val="1200"/>
              </a:spcBef>
              <a:spcAft>
                <a:spcPts val="0"/>
              </a:spcAft>
              <a:buFont typeface="Arial" panose="020B0604020202020204" pitchFamily="34" charset="0"/>
              <a:buNone/>
            </a:pPr>
            <a:endParaRPr lang="da-DK" sz="1200" b="0" i="0" u="none" strike="noStrike" dirty="0">
              <a:solidFill>
                <a:srgbClr val="000000"/>
              </a:solidFill>
              <a:effectLst/>
              <a:latin typeface="Times New Roman" panose="02020603050405020304" pitchFamily="18" charset="0"/>
            </a:endParaRPr>
          </a:p>
          <a:p>
            <a:pPr marL="171450"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a:t>
            </a:r>
            <a:r>
              <a:rPr lang="da-DK" sz="1200" b="1" i="0" u="none" strike="noStrike" dirty="0">
                <a:solidFill>
                  <a:srgbClr val="000000"/>
                </a:solidFill>
                <a:effectLst/>
                <a:latin typeface="Times New Roman" panose="02020603050405020304" pitchFamily="18" charset="0"/>
              </a:rPr>
              <a:t>genanvendelsesøkonomi </a:t>
            </a:r>
            <a:r>
              <a:rPr lang="da-DK" sz="1200" b="0" i="0" u="none" strike="noStrike" dirty="0">
                <a:solidFill>
                  <a:srgbClr val="000000"/>
                </a:solidFill>
                <a:effectLst/>
                <a:latin typeface="Times New Roman" panose="02020603050405020304" pitchFamily="18" charset="0"/>
              </a:rPr>
              <a:t>tager man f.eks. vandflasken og smelter om til et nyt plastikprodukt. Vi har derfor mindre affald end i den lineære økonomi. Dog vil nogle af materialerne i genanvendelsesøkonomien typisk blive </a:t>
            </a:r>
            <a:r>
              <a:rPr lang="da-DK" sz="1200" b="0" i="0" u="none" strike="noStrike" dirty="0" err="1">
                <a:solidFill>
                  <a:srgbClr val="000000"/>
                </a:solidFill>
                <a:effectLst/>
                <a:latin typeface="Times New Roman" panose="02020603050405020304" pitchFamily="18" charset="0"/>
              </a:rPr>
              <a:t>downcyclet</a:t>
            </a:r>
            <a:r>
              <a:rPr lang="da-DK" sz="1200" b="0" i="0" u="none" strike="noStrike" dirty="0">
                <a:solidFill>
                  <a:srgbClr val="000000"/>
                </a:solidFill>
                <a:effectLst/>
                <a:latin typeface="Times New Roman" panose="02020603050405020304" pitchFamily="18" charset="0"/>
              </a:rPr>
              <a:t>, dvs. lavet om til produkter af lavere værdi, end det oprindelige produkt havde. F.eks. hvis plastikken fra vandflasken genanvendes til at lave en plastikpose i stedet for en ny vandflaske. For at lave en ny vandflaske vil der derfor komme nye, jomfruelige materialer ind i genanvendelsesøkonomien, og når plastikposen er blevet slidt, kan materialet være svært at genbruge eller genanvende og vil bare blive brændt af. Vi producerer derfor stadig affald i genanvendelsesøkonomien.</a:t>
            </a:r>
          </a:p>
          <a:p>
            <a:pPr marL="0" indent="0" algn="just" rtl="0" fontAlgn="base">
              <a:spcBef>
                <a:spcPts val="1200"/>
              </a:spcBef>
              <a:spcAft>
                <a:spcPts val="0"/>
              </a:spcAft>
              <a:buFont typeface="Arial" panose="020B0604020202020204" pitchFamily="34" charset="0"/>
              <a:buNone/>
            </a:pPr>
            <a:endParaRPr lang="da-DK" sz="1200" b="0" i="0" u="none" strike="noStrike" dirty="0">
              <a:solidFill>
                <a:srgbClr val="000000"/>
              </a:solidFill>
              <a:effectLst/>
              <a:latin typeface="Times New Roman" panose="02020603050405020304" pitchFamily="18" charset="0"/>
            </a:endParaRPr>
          </a:p>
          <a:p>
            <a:pPr marL="171450"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a:t>
            </a:r>
            <a:r>
              <a:rPr lang="da-DK" sz="1200" b="1" i="0" u="none" strike="noStrike" dirty="0">
                <a:solidFill>
                  <a:srgbClr val="000000"/>
                </a:solidFill>
                <a:effectLst/>
                <a:latin typeface="Times New Roman" panose="02020603050405020304" pitchFamily="18" charset="0"/>
              </a:rPr>
              <a:t>ren cirkulær økonomi </a:t>
            </a:r>
            <a:r>
              <a:rPr lang="da-DK" sz="1200" b="0" i="0" u="none" strike="noStrike" dirty="0">
                <a:solidFill>
                  <a:srgbClr val="000000"/>
                </a:solidFill>
                <a:effectLst/>
                <a:latin typeface="Times New Roman" panose="02020603050405020304" pitchFamily="18" charset="0"/>
              </a:rPr>
              <a:t>har vi et affaldsfrit samfund. Her bliver produkter og materialer brugt igen og igen.</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Dvs. at produkterne er lavet i en kvalitet, så de holder i mange år, og så de er designet til at kunne blive repareret, hvis de går i stykker.</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Vi deler og lejer i stedet for at eje. Fx at vi deler værktøj med naboerne. En boremaskine bruges eksempelvis kun ca. 18 minutter i dens fulde levetid – hvorfor skal vi alle have en boremaskine liggende i hjemmet i stedet for et fælles værkstøjsskur på vejen? </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I en ren cirkulær økonomi laver vi derfor slet ikke skrald og har egentlig ikke brug for en skraldespand.</a:t>
            </a:r>
          </a:p>
          <a:p>
            <a:pPr marL="628650" lvl="1" indent="-171450" algn="just" rtl="0" fontAlgn="base">
              <a:spcBef>
                <a:spcPts val="1200"/>
              </a:spcBef>
              <a:spcAft>
                <a:spcPts val="0"/>
              </a:spcAft>
              <a:buFont typeface="Arial" panose="020B0604020202020204" pitchFamily="34" charset="0"/>
              <a:buChar char="•"/>
            </a:pPr>
            <a:r>
              <a:rPr lang="da-DK" sz="1200" b="0" i="0" u="none" strike="noStrike" dirty="0">
                <a:solidFill>
                  <a:srgbClr val="000000"/>
                </a:solidFill>
                <a:effectLst/>
                <a:latin typeface="Times New Roman" panose="02020603050405020304" pitchFamily="18" charset="0"/>
              </a:rPr>
              <a:t>Danmarks Naturfredningsforening arbejder for et affaldsfrit samfund i 2050. Det betyder, at dét, vi producerer i 2050, ikke må ende som affald igen. En vision, som man satte sig i Holland allerede tilbage i 2016, og deres affaldsmængderne er nu faldene – hvorimod de danske bare stiger og stiger. </a:t>
            </a:r>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29</a:t>
            </a:fld>
            <a:endParaRPr lang="da-DK"/>
          </a:p>
        </p:txBody>
      </p:sp>
    </p:spTree>
    <p:extLst>
      <p:ext uri="{BB962C8B-B14F-4D97-AF65-F5344CB8AC3E}">
        <p14:creationId xmlns:p14="http://schemas.microsoft.com/office/powerpoint/2010/main" val="2143947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pPr algn="just" rtl="0">
              <a:spcBef>
                <a:spcPts val="1200"/>
              </a:spcBef>
              <a:spcAft>
                <a:spcPts val="1200"/>
              </a:spcAft>
            </a:pPr>
            <a:r>
              <a:rPr lang="da-DK" dirty="0"/>
              <a:t>De 17 ton CO2 om året er et udtryk for ”det forbrugsbaserede klimaftryk”. Det handler om </a:t>
            </a:r>
            <a:r>
              <a:rPr lang="da-DK" sz="1800" b="0" i="0" u="none" strike="noStrike" dirty="0">
                <a:solidFill>
                  <a:srgbClr val="000000"/>
                </a:solidFill>
                <a:effectLst/>
                <a:latin typeface="Times New Roman" panose="02020603050405020304" pitchFamily="18" charset="0"/>
              </a:rPr>
              <a:t>den udledning, forbruget af varer og tjenesteydelser i Danmark medfører. Her er altså både medregnet den CO2, der er blevet udledt på fabrikken i f.eks. Kina, da de skulle producere din t-shirt, og den CO2, som lastbilen i Danmark udleder, når t-shirten transporteres fra skibet hen til butikken.</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1" i="0" u="none" strike="noStrike" dirty="0">
                <a:solidFill>
                  <a:srgbClr val="000000"/>
                </a:solidFill>
                <a:effectLst/>
                <a:latin typeface="Times New Roman" panose="02020603050405020304" pitchFamily="18" charset="0"/>
              </a:rPr>
              <a:t>Øvelse: Eleverne udregner deres eget CO2-aftryk</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Lad eleverne gå ind på linket i </a:t>
            </a:r>
            <a:r>
              <a:rPr lang="da-DK" sz="1800" b="0" i="0" u="none" strike="noStrike" dirty="0" err="1">
                <a:solidFill>
                  <a:srgbClr val="000000"/>
                </a:solidFill>
                <a:effectLst/>
                <a:latin typeface="Times New Roman" panose="02020603050405020304" pitchFamily="18" charset="0"/>
              </a:rPr>
              <a:t>PowerPointen</a:t>
            </a:r>
            <a:r>
              <a:rPr lang="da-DK" sz="1800" b="0" i="0" u="none" strike="noStrike" dirty="0">
                <a:solidFill>
                  <a:srgbClr val="000000"/>
                </a:solidFill>
                <a:effectLst/>
                <a:latin typeface="Times New Roman" panose="02020603050405020304" pitchFamily="18" charset="0"/>
              </a:rPr>
              <a:t> og udfylde spørgeskemaet, så de kan regne deres eget CO2-aftryk ud. Hvis der er noget, eleverne ikke kan svare på, kan de trykke videre inde på hjemmesiden.</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Kilder: </a:t>
            </a: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 https://concito.dk/bliv-klimaklog/hvad-kan-man-selv-goere </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32040CFB-86EA-43D6-A8BB-FD3B251DC243}" type="slidenum">
              <a:rPr lang="da-DK" smtClean="0"/>
              <a:t>30</a:t>
            </a:fld>
            <a:endParaRPr lang="da-DK"/>
          </a:p>
        </p:txBody>
      </p:sp>
    </p:spTree>
    <p:extLst>
      <p:ext uri="{BB962C8B-B14F-4D97-AF65-F5344CB8AC3E}">
        <p14:creationId xmlns:p14="http://schemas.microsoft.com/office/powerpoint/2010/main" val="397174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Start evt. ud med at spørge eleverne, om de ved, hvad ”cirkulær økonomi” er. </a:t>
            </a:r>
          </a:p>
          <a:p>
            <a:endParaRPr lang="da-DK" dirty="0"/>
          </a:p>
          <a:p>
            <a:r>
              <a:rPr lang="da-DK" dirty="0"/>
              <a:t>Vis efterfølgende denne korte introduktion til cirkulær økonomi. Videoen kan også tilgås her: https://www.youtube.com/watch?v=SfHc3Mwulyo </a:t>
            </a:r>
          </a:p>
        </p:txBody>
      </p:sp>
      <p:sp>
        <p:nvSpPr>
          <p:cNvPr id="4" name="Pladsholder til slidenummer 3"/>
          <p:cNvSpPr>
            <a:spLocks noGrp="1"/>
          </p:cNvSpPr>
          <p:nvPr>
            <p:ph type="sldNum" sz="quarter" idx="5"/>
          </p:nvPr>
        </p:nvSpPr>
        <p:spPr/>
        <p:txBody>
          <a:bodyPr/>
          <a:lstStyle/>
          <a:p>
            <a:fld id="{32040CFB-86EA-43D6-A8BB-FD3B251DC243}" type="slidenum">
              <a:rPr lang="da-DK" smtClean="0"/>
              <a:t>4</a:t>
            </a:fld>
            <a:endParaRPr lang="da-DK"/>
          </a:p>
        </p:txBody>
      </p:sp>
    </p:spTree>
    <p:extLst>
      <p:ext uri="{BB962C8B-B14F-4D97-AF65-F5344CB8AC3E}">
        <p14:creationId xmlns:p14="http://schemas.microsoft.com/office/powerpoint/2010/main" val="312917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rtl="0">
              <a:spcBef>
                <a:spcPts val="1200"/>
              </a:spcBef>
              <a:spcAft>
                <a:spcPts val="1200"/>
              </a:spcAft>
            </a:pPr>
            <a:r>
              <a:rPr lang="da-DK" sz="1800" b="1" i="0" u="none" strike="noStrike" dirty="0">
                <a:solidFill>
                  <a:srgbClr val="000000"/>
                </a:solidFill>
                <a:effectLst/>
                <a:latin typeface="Times New Roman" panose="02020603050405020304" pitchFamily="18" charset="0"/>
              </a:rPr>
              <a:t>Når eleverne har udregnet deres CO2-aftryk:</a:t>
            </a: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Når eleverne har udregnet deres CO2-adtryk, kan du stille følgende spørgsmål, og lade eleverne tilkendegive deres svar vha. håndsoprækning:</a:t>
            </a:r>
          </a:p>
          <a:p>
            <a:pPr marL="285750" indent="-285750" algn="just" rtl="0">
              <a:spcBef>
                <a:spcPts val="1200"/>
              </a:spcBef>
              <a:spcAft>
                <a:spcPts val="1200"/>
              </a:spcAft>
              <a:buFont typeface="Arial" panose="020B0604020202020204" pitchFamily="34" charset="0"/>
              <a:buChar char="•"/>
            </a:pPr>
            <a:r>
              <a:rPr lang="da-DK" sz="1800" b="1" i="0" u="none" strike="noStrike" dirty="0">
                <a:solidFill>
                  <a:srgbClr val="0000FF"/>
                </a:solidFill>
                <a:effectLst/>
                <a:latin typeface="Times New Roman" panose="02020603050405020304" pitchFamily="18" charset="0"/>
              </a:rPr>
              <a:t>Hvor mange har et CO2-aftryk på over 17 tons?</a:t>
            </a:r>
          </a:p>
          <a:p>
            <a:pPr marL="285750" indent="-285750" algn="just" rtl="0">
              <a:spcBef>
                <a:spcPts val="1200"/>
              </a:spcBef>
              <a:spcAft>
                <a:spcPts val="1200"/>
              </a:spcAft>
              <a:buFont typeface="Arial" panose="020B0604020202020204" pitchFamily="34" charset="0"/>
              <a:buChar char="•"/>
            </a:pPr>
            <a:r>
              <a:rPr lang="da-DK" sz="1800" b="1" i="0" u="none" strike="noStrike" dirty="0">
                <a:solidFill>
                  <a:srgbClr val="0000FF"/>
                </a:solidFill>
                <a:effectLst/>
                <a:latin typeface="Times New Roman" panose="02020603050405020304" pitchFamily="18" charset="0"/>
              </a:rPr>
              <a:t>Hvor mange har et CO2-aftryk på under 17 tons?</a:t>
            </a:r>
          </a:p>
          <a:p>
            <a:pPr marL="285750" indent="-285750" algn="just" rtl="0">
              <a:spcBef>
                <a:spcPts val="1200"/>
              </a:spcBef>
              <a:spcAft>
                <a:spcPts val="1200"/>
              </a:spcAft>
              <a:buFont typeface="Arial" panose="020B0604020202020204" pitchFamily="34" charset="0"/>
              <a:buChar char="•"/>
            </a:pPr>
            <a:r>
              <a:rPr lang="da-DK" sz="1800" b="1" i="0" u="none" strike="noStrike" dirty="0">
                <a:solidFill>
                  <a:srgbClr val="0000FF"/>
                </a:solidFill>
                <a:effectLst/>
                <a:latin typeface="Times New Roman" panose="02020603050405020304" pitchFamily="18" charset="0"/>
              </a:rPr>
              <a:t>Hvor mange har et CO2-aftryk på under 16 tons, 15 tons, 14 tons, osv.</a:t>
            </a:r>
          </a:p>
          <a:p>
            <a:pPr marL="285750" indent="-285750" algn="just" rtl="0">
              <a:spcBef>
                <a:spcPts val="1200"/>
              </a:spcBef>
              <a:spcAft>
                <a:spcPts val="1200"/>
              </a:spcAft>
              <a:buFont typeface="Arial" panose="020B0604020202020204" pitchFamily="34" charset="0"/>
              <a:buChar char="•"/>
            </a:pPr>
            <a:endParaRPr lang="da-DK" sz="1800" b="1" i="0" u="none" strike="noStrike" dirty="0">
              <a:solidFill>
                <a:srgbClr val="0000FF"/>
              </a:solidFill>
              <a:effectLst/>
              <a:latin typeface="Times New Roman" panose="02020603050405020304" pitchFamily="18" charset="0"/>
            </a:endParaRPr>
          </a:p>
          <a:p>
            <a:pPr marL="0" indent="0" algn="just" rtl="0">
              <a:spcBef>
                <a:spcPts val="1200"/>
              </a:spcBef>
              <a:spcAft>
                <a:spcPts val="1200"/>
              </a:spcAft>
              <a:buFont typeface="Arial" panose="020B0604020202020204" pitchFamily="34" charset="0"/>
              <a:buNone/>
            </a:pPr>
            <a:r>
              <a:rPr lang="da-DK" sz="1800" b="0" i="0" u="none" strike="noStrike" dirty="0">
                <a:solidFill>
                  <a:srgbClr val="0000FF"/>
                </a:solidFill>
                <a:effectLst/>
                <a:latin typeface="Times New Roman" panose="02020603050405020304" pitchFamily="18" charset="0"/>
              </a:rPr>
              <a:t>Du kan efterfølgende lade eleverne diskutere med deres sidemand </a:t>
            </a:r>
            <a:r>
              <a:rPr lang="da-DK" sz="1800" b="1" i="0" u="none" strike="noStrike" dirty="0">
                <a:solidFill>
                  <a:srgbClr val="0000FF"/>
                </a:solidFill>
                <a:effectLst/>
                <a:latin typeface="Times New Roman" panose="02020603050405020304" pitchFamily="18" charset="0"/>
              </a:rPr>
              <a:t>hvorfor deres udledninger var forskellige, og hvad de kan gøre for at sænke dem? </a:t>
            </a:r>
            <a:r>
              <a:rPr lang="da-DK" sz="1800" b="0" i="0" u="none" strike="noStrike" dirty="0">
                <a:solidFill>
                  <a:srgbClr val="0000FF"/>
                </a:solidFill>
                <a:effectLst/>
                <a:latin typeface="Times New Roman" panose="02020603050405020304" pitchFamily="18" charset="0"/>
              </a:rPr>
              <a:t>Saml gerne op i plenum og se, om I fælles kan nå frem til nogle ting, man kan arbejde på for at sænke sit CO2-aftryk. F.eks. kan det være at købe færre nye produkter og i stedet reparere sine gamle.</a:t>
            </a:r>
          </a:p>
        </p:txBody>
      </p:sp>
      <p:sp>
        <p:nvSpPr>
          <p:cNvPr id="4" name="Pladsholder til slidenummer 3"/>
          <p:cNvSpPr>
            <a:spLocks noGrp="1"/>
          </p:cNvSpPr>
          <p:nvPr>
            <p:ph type="sldNum" sz="quarter" idx="5"/>
          </p:nvPr>
        </p:nvSpPr>
        <p:spPr/>
        <p:txBody>
          <a:bodyPr/>
          <a:lstStyle/>
          <a:p>
            <a:fld id="{32040CFB-86EA-43D6-A8BB-FD3B251DC243}" type="slidenum">
              <a:rPr lang="da-DK" smtClean="0"/>
              <a:t>31</a:t>
            </a:fld>
            <a:endParaRPr lang="da-DK"/>
          </a:p>
        </p:txBody>
      </p:sp>
    </p:spTree>
    <p:extLst>
      <p:ext uri="{BB962C8B-B14F-4D97-AF65-F5344CB8AC3E}">
        <p14:creationId xmlns:p14="http://schemas.microsoft.com/office/powerpoint/2010/main" val="292271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Afslutning på den tidligere quiz: </a:t>
            </a:r>
            <a:r>
              <a:rPr lang="da-DK" b="0" dirty="0"/>
              <a:t>Spørg hvor mange rigtige, eleverne havde i quizzen. Alle, der har seks rigtige svar, kan kalde sig ekspert i cirkulær økonomi.</a:t>
            </a:r>
          </a:p>
        </p:txBody>
      </p:sp>
      <p:sp>
        <p:nvSpPr>
          <p:cNvPr id="4" name="Pladsholder til slidenummer 3"/>
          <p:cNvSpPr>
            <a:spLocks noGrp="1"/>
          </p:cNvSpPr>
          <p:nvPr>
            <p:ph type="sldNum" sz="quarter" idx="5"/>
          </p:nvPr>
        </p:nvSpPr>
        <p:spPr/>
        <p:txBody>
          <a:bodyPr/>
          <a:lstStyle/>
          <a:p>
            <a:fld id="{32040CFB-86EA-43D6-A8BB-FD3B251DC243}" type="slidenum">
              <a:rPr lang="da-DK" smtClean="0"/>
              <a:t>32</a:t>
            </a:fld>
            <a:endParaRPr lang="da-DK"/>
          </a:p>
        </p:txBody>
      </p:sp>
    </p:spTree>
    <p:extLst>
      <p:ext uri="{BB962C8B-B14F-4D97-AF65-F5344CB8AC3E}">
        <p14:creationId xmlns:p14="http://schemas.microsoft.com/office/powerpoint/2010/main" val="3577916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Øvelse: </a:t>
            </a:r>
            <a:r>
              <a:rPr lang="da-DK" b="0" dirty="0"/>
              <a:t>Her kommer et overblik over øvelsen:</a:t>
            </a:r>
          </a:p>
          <a:p>
            <a:endParaRPr lang="da-DK" b="0" dirty="0"/>
          </a:p>
          <a:p>
            <a:pPr marL="285750" indent="-285750" rtl="0" fontAlgn="base">
              <a:spcBef>
                <a:spcPts val="1200"/>
              </a:spcBef>
              <a:spcAft>
                <a:spcPts val="0"/>
              </a:spcAft>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Eleverne inddeles i grupper på ca. fem personer</a:t>
            </a:r>
          </a:p>
          <a:p>
            <a:pPr marL="285750" indent="-285750" rtl="0" fontAlgn="base">
              <a:spcBef>
                <a:spcPts val="1200"/>
              </a:spcBef>
              <a:spcAft>
                <a:spcPts val="0"/>
              </a:spcAft>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De skal vælge én ud af tre cases og læse denne</a:t>
            </a:r>
          </a:p>
          <a:p>
            <a:pPr marL="285750" indent="-285750" rtl="0" fontAlgn="base">
              <a:spcBef>
                <a:spcPts val="1200"/>
              </a:spcBef>
              <a:spcAft>
                <a:spcPts val="0"/>
              </a:spcAft>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De skal i grupperne udvikle en løsning på problemet og en pitch. Man må meget gerne tænke kreativt og anderledes.</a:t>
            </a:r>
          </a:p>
          <a:p>
            <a:pPr marL="285750" indent="-285750" rtl="0" fontAlgn="base">
              <a:spcBef>
                <a:spcPts val="1200"/>
              </a:spcBef>
              <a:spcAft>
                <a:spcPts val="0"/>
              </a:spcAft>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De har to minutter til at lave en pitch for klassen. Hvorfor er netop deres idé den bedste løsning på problemstillingen?</a:t>
            </a:r>
          </a:p>
          <a:p>
            <a:pPr marL="285750" indent="-285750" rtl="0" fontAlgn="base">
              <a:spcBef>
                <a:spcPts val="1200"/>
              </a:spcBef>
              <a:spcAft>
                <a:spcPts val="0"/>
              </a:spcAft>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Til sidst kåres den bedste idé.</a:t>
            </a:r>
          </a:p>
          <a:p>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33</a:t>
            </a:fld>
            <a:endParaRPr lang="da-DK"/>
          </a:p>
        </p:txBody>
      </p:sp>
    </p:spTree>
    <p:extLst>
      <p:ext uri="{BB962C8B-B14F-4D97-AF65-F5344CB8AC3E}">
        <p14:creationId xmlns:p14="http://schemas.microsoft.com/office/powerpoint/2010/main" val="3423584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 tre cases: </a:t>
            </a:r>
            <a:r>
              <a:rPr lang="da-DK" b="0" dirty="0"/>
              <a:t>Eleverne skal sætte sig ind i én af ovenstående tre cases: vandflasker, værktøj eller tøj. Casene er beskrevet her:</a:t>
            </a:r>
          </a:p>
          <a:p>
            <a:endParaRPr lang="da-DK" b="0" dirty="0"/>
          </a:p>
          <a:p>
            <a:r>
              <a:rPr lang="da-DK" b="1" dirty="0"/>
              <a:t>Vandflaske</a:t>
            </a:r>
            <a:r>
              <a:rPr lang="da-DK" b="1"/>
              <a:t>: </a:t>
            </a:r>
            <a:r>
              <a:rPr lang="da-DK" b="0"/>
              <a:t>https://www.dn.dk/media/99885/problemstilling_1_vandflasken.pdf</a:t>
            </a:r>
          </a:p>
          <a:p>
            <a:endParaRPr lang="da-DK" b="0" dirty="0"/>
          </a:p>
          <a:p>
            <a:r>
              <a:rPr lang="da-DK" b="1" dirty="0"/>
              <a:t>Værktøj: </a:t>
            </a:r>
            <a:r>
              <a:rPr lang="da-DK" b="0" dirty="0"/>
              <a:t>https://www.dn.dk/media/99886/problemstilling_2_v%C3%A6rkt%C3%B8j.pdf</a:t>
            </a:r>
          </a:p>
          <a:p>
            <a:endParaRPr lang="da-DK" b="1" dirty="0"/>
          </a:p>
          <a:p>
            <a:r>
              <a:rPr lang="da-DK" b="1" dirty="0"/>
              <a:t>Tøj: </a:t>
            </a:r>
            <a:r>
              <a:rPr lang="da-DK" b="0" dirty="0"/>
              <a:t>https://www.dn.dk/media/99887/problemstilling_3_t%C3%B8j.pdf</a:t>
            </a:r>
          </a:p>
          <a:p>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Eleverne udvikler løsninger på casenes problemstillinger. Du kan dele linkene med eleverne for at spare papir. Alternativt kan du printe case-beskrivelserne og uddele dem i klassen.</a:t>
            </a:r>
          </a:p>
        </p:txBody>
      </p:sp>
      <p:sp>
        <p:nvSpPr>
          <p:cNvPr id="4" name="Pladsholder til slidenummer 3"/>
          <p:cNvSpPr>
            <a:spLocks noGrp="1"/>
          </p:cNvSpPr>
          <p:nvPr>
            <p:ph type="sldNum" sz="quarter" idx="5"/>
          </p:nvPr>
        </p:nvSpPr>
        <p:spPr/>
        <p:txBody>
          <a:bodyPr/>
          <a:lstStyle/>
          <a:p>
            <a:fld id="{32040CFB-86EA-43D6-A8BB-FD3B251DC243}" type="slidenum">
              <a:rPr lang="da-DK" smtClean="0"/>
              <a:t>34</a:t>
            </a:fld>
            <a:endParaRPr lang="da-DK"/>
          </a:p>
        </p:txBody>
      </p:sp>
    </p:spTree>
    <p:extLst>
      <p:ext uri="{BB962C8B-B14F-4D97-AF65-F5344CB8AC3E}">
        <p14:creationId xmlns:p14="http://schemas.microsoft.com/office/powerpoint/2010/main" val="3428774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Øvelse: </a:t>
            </a:r>
            <a:r>
              <a:rPr lang="da-DK" b="0" dirty="0"/>
              <a:t>Vis eleverne ovenstående idéer til at lave den gode pitch. Giv dem noget A3-papir og nogle tuscher og lad dem tegne deres idé. De kan også lave en PowerPoint, men tiden er knap, og det kan nogle gange være lettere at samarbejde mange om et mere håndgribeligt produkt. Lad dem arbejde med casen i ca. 35 minutter.</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35</a:t>
            </a:fld>
            <a:endParaRPr lang="da-DK"/>
          </a:p>
        </p:txBody>
      </p:sp>
    </p:spTree>
    <p:extLst>
      <p:ext uri="{BB962C8B-B14F-4D97-AF65-F5344CB8AC3E}">
        <p14:creationId xmlns:p14="http://schemas.microsoft.com/office/powerpoint/2010/main" val="2686251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Kåring af den bedste idé: </a:t>
            </a:r>
            <a:r>
              <a:rPr lang="da-DK" b="0" dirty="0"/>
              <a:t>Du kan lade eleverne kåre den bedste idé ved en hemmelig afstemning</a:t>
            </a:r>
            <a:endParaRPr lang="da-DK" b="0" u="none" dirty="0">
              <a:sym typeface="Wingdings" panose="05000000000000000000" pitchFamily="2" charset="2"/>
            </a:endParaRPr>
          </a:p>
          <a:p>
            <a:pPr marL="628650" lvl="1" indent="-171450">
              <a:buFont typeface="Arial" panose="020B0604020202020204" pitchFamily="34" charset="0"/>
              <a:buChar char="•"/>
            </a:pPr>
            <a:r>
              <a:rPr lang="da-DK" b="0" u="none" dirty="0"/>
              <a:t>Giv alle eleverne en lap papir og lad dem skrive det gruppenummer, som de synes skal vinde. </a:t>
            </a:r>
          </a:p>
          <a:p>
            <a:pPr marL="628650" lvl="1" indent="-171450">
              <a:buFont typeface="Arial" panose="020B0604020202020204" pitchFamily="34" charset="0"/>
              <a:buChar char="•"/>
            </a:pPr>
            <a:r>
              <a:rPr lang="da-DK" b="0" u="none" dirty="0"/>
              <a:t>Lad to fra klassen indsamle og tælle stemmerne, mens I laver dilemma-legen.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dirty="0"/>
              <a:t>De må naturligvis ikke stemme på sig selv.</a:t>
            </a:r>
          </a:p>
          <a:p>
            <a:pPr marL="457200" lvl="1" indent="0">
              <a:buFont typeface="Arial" panose="020B0604020202020204" pitchFamily="34" charset="0"/>
              <a:buNone/>
            </a:pPr>
            <a:endParaRPr lang="da-DK" b="0" dirty="0">
              <a:sym typeface="Wingdings" panose="05000000000000000000" pitchFamily="2" charset="2"/>
            </a:endParaRPr>
          </a:p>
          <a:p>
            <a:pPr marL="628650" lvl="1" indent="-171450">
              <a:buFontTx/>
              <a:buChar char="-"/>
            </a:pPr>
            <a:endParaRPr lang="da-DK" b="0" dirty="0">
              <a:sym typeface="Wingdings" panose="05000000000000000000" pitchFamily="2" charset="2"/>
            </a:endParaRPr>
          </a:p>
          <a:p>
            <a:pPr marL="628650" lvl="1" indent="-171450">
              <a:buFontTx/>
              <a:buChar char="-"/>
            </a:pPr>
            <a:endParaRPr lang="da-DK" b="0" dirty="0"/>
          </a:p>
        </p:txBody>
      </p:sp>
      <p:sp>
        <p:nvSpPr>
          <p:cNvPr id="4" name="Pladsholder til slidenummer 3"/>
          <p:cNvSpPr>
            <a:spLocks noGrp="1"/>
          </p:cNvSpPr>
          <p:nvPr>
            <p:ph type="sldNum" sz="quarter" idx="5"/>
          </p:nvPr>
        </p:nvSpPr>
        <p:spPr/>
        <p:txBody>
          <a:bodyPr/>
          <a:lstStyle/>
          <a:p>
            <a:fld id="{32040CFB-86EA-43D6-A8BB-FD3B251DC243}" type="slidenum">
              <a:rPr lang="da-DK" smtClean="0"/>
              <a:t>36</a:t>
            </a:fld>
            <a:endParaRPr lang="da-DK"/>
          </a:p>
        </p:txBody>
      </p:sp>
    </p:spTree>
    <p:extLst>
      <p:ext uri="{BB962C8B-B14F-4D97-AF65-F5344CB8AC3E}">
        <p14:creationId xmlns:p14="http://schemas.microsoft.com/office/powerpoint/2010/main" val="3733234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Dilemma-leg ved oplæg for en større gruppe af elever:</a:t>
            </a:r>
            <a:r>
              <a:rPr lang="da-DK" b="0" dirty="0"/>
              <a:t> Eleverne diskuterer nedenstående dilemmaer med deres sidekammerat. For hvert dilemma hører du vha. håndsoprækning, hvor mange der erklærer sig enige i udsagnet. F.eks. beder du først eleverne diskutere med deres sidekammerat, om man bør indføre en ”Reklamer Ja-tak-ordning”. Efterfølgende spørger du, hvor mange der er enige i det.</a:t>
            </a:r>
          </a:p>
          <a:p>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Dilemma-leg ved oplæg i en klasse: </a:t>
            </a:r>
            <a:r>
              <a:rPr lang="da-DK" b="0" dirty="0"/>
              <a:t>Eleverne stilles i en cirkel og for hvert spørgsmål træder ydercirklen et skridt til højre, så man hele tiden har en ny person, man står overfor. Eleverne kommer derfor til at diskutere hvert dilemma med en ny person. Du kan evt. først bede eleverne diskutere dilemmaet med personen over for sig, og efterfølgende kan du lade dem tilkendegive ved håndsoprækning, om de er enige i et givent spørgsmål, eller om de har nogle tanker, de vil dele ift. spørgsmålet. Hvis ikke cirkel-opstilling er muligt, kan eleverne også stille sig på to rækker, hvor eleverne i den ene række hele tiden tager et skridt til enten højre eller venstre. Eleven i enden af den række, der rykker sig, skal derfor hele tiden bevæge sig ned i rækkens anden ende. På den måde har alle elever hele tiden en ny person, de står over for.</a:t>
            </a:r>
          </a:p>
          <a:p>
            <a:endParaRPr lang="da-DK" b="0" dirty="0"/>
          </a:p>
          <a:p>
            <a:r>
              <a:rPr lang="da-DK" b="1" dirty="0"/>
              <a:t>Her er dilemmaerne/spørgsmålene:</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Skal vi indføre en “Reklamer Ja tak-ordning”, hvor man som udgangspunktet </a:t>
            </a:r>
            <a:r>
              <a:rPr lang="da-DK" sz="1800" b="0" i="1" u="none" strike="noStrike" dirty="0">
                <a:solidFill>
                  <a:srgbClr val="000000"/>
                </a:solidFill>
                <a:effectLst/>
                <a:latin typeface="Times New Roman" panose="02020603050405020304" pitchFamily="18" charset="0"/>
              </a:rPr>
              <a:t>ikke </a:t>
            </a:r>
            <a:r>
              <a:rPr lang="da-DK" sz="1800" b="0" i="0" u="none" strike="noStrike" dirty="0">
                <a:solidFill>
                  <a:srgbClr val="000000"/>
                </a:solidFill>
                <a:effectLst/>
                <a:latin typeface="Times New Roman" panose="02020603050405020304" pitchFamily="18" charset="0"/>
              </a:rPr>
              <a:t>modtager reklamer i sin postkasse?</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Skal engangsplast helt forbydes?</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Hvordan får vi folk til at affaldssortere mere?</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Skal man have en kvote på, hvor meget nyt tøj, man må købe?</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Skal det være forbudt for restauranter at servere mad i engangsemballage?</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Hvad kan dit gymnasium/skole gøre for at købe mere bæredygtigt ind?</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Hvordan kan vi nedbringe vores forbrug af elektronik? </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Har du et mål for dig selv, der kan gøre dit forbrug mere bæredygtigt fra i morgen af?</a:t>
            </a:r>
          </a:p>
          <a:p>
            <a:pPr marL="285750" indent="-285750">
              <a:buFont typeface="Arial" panose="020B0604020202020204" pitchFamily="34" charset="0"/>
              <a:buChar char="•"/>
            </a:pPr>
            <a:r>
              <a:rPr lang="da-DK" sz="1800" b="0" i="0" u="none" strike="noStrike" dirty="0">
                <a:solidFill>
                  <a:srgbClr val="000000"/>
                </a:solidFill>
                <a:effectLst/>
                <a:latin typeface="Times New Roman" panose="02020603050405020304" pitchFamily="18" charset="0"/>
              </a:rPr>
              <a:t>Skal prisen på tøj være højere, så vi har råd til at købe mindre? </a:t>
            </a:r>
          </a:p>
          <a:p>
            <a:endParaRPr lang="da-DK" b="0" dirty="0"/>
          </a:p>
        </p:txBody>
      </p:sp>
      <p:sp>
        <p:nvSpPr>
          <p:cNvPr id="4" name="Pladsholder til slidenummer 3"/>
          <p:cNvSpPr>
            <a:spLocks noGrp="1"/>
          </p:cNvSpPr>
          <p:nvPr>
            <p:ph type="sldNum" sz="quarter" idx="5"/>
          </p:nvPr>
        </p:nvSpPr>
        <p:spPr/>
        <p:txBody>
          <a:bodyPr/>
          <a:lstStyle/>
          <a:p>
            <a:fld id="{32040CFB-86EA-43D6-A8BB-FD3B251DC243}" type="slidenum">
              <a:rPr lang="da-DK" smtClean="0"/>
              <a:t>37</a:t>
            </a:fld>
            <a:endParaRPr lang="da-DK"/>
          </a:p>
        </p:txBody>
      </p:sp>
    </p:spTree>
    <p:extLst>
      <p:ext uri="{BB962C8B-B14F-4D97-AF65-F5344CB8AC3E}">
        <p14:creationId xmlns:p14="http://schemas.microsoft.com/office/powerpoint/2010/main" val="1439408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Hvis eleverne er interesserede i at melde sig ind i DN eller DN Ung, kan de skrive til dn@dn.dk. </a:t>
            </a:r>
          </a:p>
        </p:txBody>
      </p:sp>
      <p:sp>
        <p:nvSpPr>
          <p:cNvPr id="4" name="Pladsholder til slidenummer 3"/>
          <p:cNvSpPr>
            <a:spLocks noGrp="1"/>
          </p:cNvSpPr>
          <p:nvPr>
            <p:ph type="sldNum" sz="quarter" idx="5"/>
          </p:nvPr>
        </p:nvSpPr>
        <p:spPr/>
        <p:txBody>
          <a:bodyPr/>
          <a:lstStyle/>
          <a:p>
            <a:fld id="{32040CFB-86EA-43D6-A8BB-FD3B251DC243}" type="slidenum">
              <a:rPr lang="da-DK" smtClean="0"/>
              <a:t>38</a:t>
            </a:fld>
            <a:endParaRPr lang="da-DK"/>
          </a:p>
        </p:txBody>
      </p:sp>
    </p:spTree>
    <p:extLst>
      <p:ext uri="{BB962C8B-B14F-4D97-AF65-F5344CB8AC3E}">
        <p14:creationId xmlns:p14="http://schemas.microsoft.com/office/powerpoint/2010/main" val="334835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err="1"/>
              <a:t>Slidet</a:t>
            </a:r>
            <a:r>
              <a:rPr lang="da-DK" sz="1200" b="1" dirty="0"/>
              <a:t> kan uddybes med følgende forklaring:</a:t>
            </a:r>
          </a:p>
          <a:p>
            <a:endParaRPr lang="da-DK" dirty="0"/>
          </a:p>
          <a:p>
            <a:pPr marL="228600" indent="-228600">
              <a:buAutoNum type="arabicParenR"/>
            </a:pPr>
            <a:r>
              <a:rPr lang="da-DK" b="1" dirty="0" err="1"/>
              <a:t>Takeaway</a:t>
            </a:r>
            <a:r>
              <a:rPr lang="da-DK" b="1" dirty="0"/>
              <a:t>: </a:t>
            </a:r>
            <a:r>
              <a:rPr lang="da-DK" b="0" dirty="0"/>
              <a:t>I Schweiz finder der allerede en virksomhed, der tilbyder et retursystem for </a:t>
            </a:r>
            <a:r>
              <a:rPr lang="da-DK" b="0" dirty="0" err="1"/>
              <a:t>takeaway</a:t>
            </a:r>
            <a:r>
              <a:rPr lang="da-DK" b="0" dirty="0"/>
              <a:t>-emballager, flere danske byer er i gang med at udvikle lignende løsninger. </a:t>
            </a:r>
          </a:p>
          <a:p>
            <a:pPr marL="228600" indent="-228600">
              <a:buAutoNum type="arabicParenR"/>
            </a:pPr>
            <a:endParaRPr lang="da-DK" b="0" dirty="0"/>
          </a:p>
          <a:p>
            <a:pPr marL="228600" indent="-228600">
              <a:buAutoNum type="arabicParenR"/>
            </a:pPr>
            <a:r>
              <a:rPr lang="da-DK" b="1" dirty="0"/>
              <a:t>Online shopping: </a:t>
            </a:r>
            <a:r>
              <a:rPr lang="da-DK" b="0" dirty="0"/>
              <a:t>Der er allerede virksomheder som RE-ZIP, der laver sådanne løsninger. Hvis en kunde vælger RE-ZIP, sørger virksomheden for, at varen pakkes i RE-ZIP-emballage. Herefter returnerer kunden emballagen og får en værdikode til virksomheden.</a:t>
            </a:r>
          </a:p>
          <a:p>
            <a:pPr marL="228600" indent="-228600">
              <a:buAutoNum type="arabicParenR"/>
            </a:pPr>
            <a:endParaRPr lang="da-DK" b="0" dirty="0"/>
          </a:p>
          <a:p>
            <a:pPr marL="228600" indent="-228600">
              <a:buAutoNum type="arabicParenR"/>
            </a:pPr>
            <a:r>
              <a:rPr lang="da-DK" b="1" dirty="0"/>
              <a:t>Supermarkeder: </a:t>
            </a:r>
            <a:r>
              <a:rPr lang="da-DK" b="0" dirty="0"/>
              <a:t>F.eks. vil der i Frankrig være et krav om genpåfyldningsstationer i alle større supermarkeder fra 2030.</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39</a:t>
            </a:fld>
            <a:endParaRPr lang="da-DK"/>
          </a:p>
        </p:txBody>
      </p:sp>
    </p:spTree>
    <p:extLst>
      <p:ext uri="{BB962C8B-B14F-4D97-AF65-F5344CB8AC3E}">
        <p14:creationId xmlns:p14="http://schemas.microsoft.com/office/powerpoint/2010/main" val="49569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err="1"/>
              <a:t>Slidet</a:t>
            </a:r>
            <a:r>
              <a:rPr lang="da-DK" b="1" dirty="0"/>
              <a:t> kan uddybes med følgende forklaring:</a:t>
            </a:r>
          </a:p>
          <a:p>
            <a:endParaRPr lang="da-DK" dirty="0"/>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I en </a:t>
            </a:r>
            <a:r>
              <a:rPr lang="da-DK" sz="1800" b="1" i="0" u="none" strike="noStrike" dirty="0">
                <a:solidFill>
                  <a:srgbClr val="000000"/>
                </a:solidFill>
                <a:effectLst/>
                <a:latin typeface="Times New Roman" panose="02020603050405020304" pitchFamily="18" charset="0"/>
              </a:rPr>
              <a:t>lineær økonomi </a:t>
            </a:r>
            <a:r>
              <a:rPr lang="da-DK" sz="1800" b="0" i="0" u="none" strike="noStrike" dirty="0">
                <a:solidFill>
                  <a:srgbClr val="000000"/>
                </a:solidFill>
                <a:effectLst/>
                <a:latin typeface="Times New Roman" panose="02020603050405020304" pitchFamily="18" charset="0"/>
              </a:rPr>
              <a:t>producerer vi varer - fx en vandflaske. Så forbruger vi den. Dvs. at vi køber vandflasken og drikker vandet i den. Og til sidst smider vi vandflasken i skraldespanden. Det er uholdbart at fortsætte denne her brug-og-smid-væk-kultur. </a:t>
            </a:r>
          </a:p>
          <a:p>
            <a:pPr algn="just" rtl="0">
              <a:spcBef>
                <a:spcPts val="1200"/>
              </a:spcBef>
              <a:spcAft>
                <a:spcPts val="1200"/>
              </a:spcAft>
            </a:pPr>
            <a:endParaRPr lang="da-DK" b="0" dirty="0">
              <a:effectLst/>
            </a:endParaRPr>
          </a:p>
          <a:p>
            <a:r>
              <a:rPr lang="da-DK" sz="1800" b="0" i="0" u="none" strike="noStrike" dirty="0">
                <a:solidFill>
                  <a:srgbClr val="000000"/>
                </a:solidFill>
                <a:effectLst/>
                <a:latin typeface="Times New Roman" panose="02020603050405020304" pitchFamily="18" charset="0"/>
              </a:rPr>
              <a:t>I en </a:t>
            </a:r>
            <a:r>
              <a:rPr lang="da-DK" sz="1800" b="1" i="0" u="none" strike="noStrike" dirty="0">
                <a:solidFill>
                  <a:srgbClr val="000000"/>
                </a:solidFill>
                <a:effectLst/>
                <a:latin typeface="Times New Roman" panose="02020603050405020304" pitchFamily="18" charset="0"/>
              </a:rPr>
              <a:t>cirkulær økonomi </a:t>
            </a:r>
            <a:r>
              <a:rPr lang="da-DK" sz="1800" b="0" i="0" u="none" strike="noStrike" dirty="0">
                <a:solidFill>
                  <a:srgbClr val="000000"/>
                </a:solidFill>
                <a:effectLst/>
                <a:latin typeface="Times New Roman" panose="02020603050405020304" pitchFamily="18" charset="0"/>
              </a:rPr>
              <a:t>producerer vi en vandflaske, så køber vi den og drikker vand fra den (forbrug), men i stedet for at smide den ud, tænker vi i, hvordan vi kan bevare ressourcerne i et lukket kredsløb. Det vil f.eks. sige, at vi i stedet køber en vandflaske, som er designet i et </a:t>
            </a:r>
            <a:r>
              <a:rPr lang="da-DK" sz="1800" b="0" i="0" u="none" strike="noStrike" dirty="0" err="1">
                <a:solidFill>
                  <a:srgbClr val="000000"/>
                </a:solidFill>
                <a:effectLst/>
                <a:latin typeface="Times New Roman" panose="02020603050405020304" pitchFamily="18" charset="0"/>
              </a:rPr>
              <a:t>holbart</a:t>
            </a:r>
            <a:r>
              <a:rPr lang="da-DK" sz="1800" b="0" i="0" u="none" strike="noStrike" dirty="0">
                <a:solidFill>
                  <a:srgbClr val="000000"/>
                </a:solidFill>
                <a:effectLst/>
                <a:latin typeface="Times New Roman" panose="02020603050405020304" pitchFamily="18" charset="0"/>
              </a:rPr>
              <a:t> materiale, og vi kan genbruge den igen og igen.</a:t>
            </a:r>
          </a:p>
          <a:p>
            <a:endParaRPr lang="da-DK" sz="1800" b="0" i="0" u="none" strike="noStrike" dirty="0">
              <a:solidFill>
                <a:srgbClr val="000000"/>
              </a:solidFill>
              <a:effectLst/>
              <a:latin typeface="Times New Roman" panose="02020603050405020304" pitchFamily="18" charset="0"/>
            </a:endParaRPr>
          </a:p>
          <a:p>
            <a:endParaRPr lang="da-DK" sz="1800" b="0" i="0" u="none" strike="noStrike" dirty="0">
              <a:solidFill>
                <a:srgbClr val="000000"/>
              </a:solidFill>
              <a:effectLst/>
              <a:latin typeface="Times New Roman" panose="02020603050405020304" pitchFamily="18" charset="0"/>
            </a:endParaRPr>
          </a:p>
          <a:p>
            <a:r>
              <a:rPr lang="da-DK" sz="1800" b="0" i="0" u="none" strike="noStrike" dirty="0">
                <a:solidFill>
                  <a:srgbClr val="000000"/>
                </a:solidFill>
                <a:effectLst/>
                <a:latin typeface="Times New Roman" panose="02020603050405020304" pitchFamily="18" charset="0"/>
              </a:rPr>
              <a:t>(Figurer: Gate 21) </a:t>
            </a: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5</a:t>
            </a:fld>
            <a:endParaRPr lang="da-DK"/>
          </a:p>
        </p:txBody>
      </p:sp>
    </p:spTree>
    <p:extLst>
      <p:ext uri="{BB962C8B-B14F-4D97-AF65-F5344CB8AC3E}">
        <p14:creationId xmlns:p14="http://schemas.microsoft.com/office/powerpoint/2010/main" val="380674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err="1"/>
              <a:t>Slidet</a:t>
            </a:r>
            <a:r>
              <a:rPr lang="da-DK" b="1" dirty="0"/>
              <a:t> kan uddybes med følgende forklaring:</a:t>
            </a:r>
          </a:p>
          <a:p>
            <a:endParaRPr lang="da-DK" dirty="0"/>
          </a:p>
          <a:p>
            <a:r>
              <a:rPr lang="da-DK" dirty="0"/>
              <a:t>Earth </a:t>
            </a:r>
            <a:r>
              <a:rPr lang="da-DK" dirty="0" err="1"/>
              <a:t>Overshoot</a:t>
            </a:r>
            <a:r>
              <a:rPr lang="da-DK" dirty="0"/>
              <a:t> Day er den dag, </a:t>
            </a:r>
            <a:r>
              <a:rPr lang="da-DK" sz="1800" b="0" i="0" u="none" strike="noStrike" dirty="0">
                <a:solidFill>
                  <a:srgbClr val="000000"/>
                </a:solidFill>
                <a:effectLst/>
                <a:latin typeface="Times New Roman" panose="02020603050405020304" pitchFamily="18" charset="0"/>
              </a:rPr>
              <a:t>hvor vi mennesker har brugt flere ressourcer, end verden kan genskabe på et år. Det skete d. 28. juli i 2022.</a:t>
            </a:r>
          </a:p>
          <a:p>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Idéen er, at alle mennesker har en bestemt mængde årlige ressourcer til rådighed, som svarer til den mængde ressourcer, Jorden kan genskabe pr. person på et år. Jo flere mennesker, vi er på Jorden, desto færre naturressourcer kan vi forbruge pr. person årligt. Danmark er nummer 15 på listen over lande, der opbruger vores ressourcer hurtigst. Vi opbrugte dem allerede d. 28. marts i 2022. De øverste lande på listen er Qatar, efterfulgt af Luxembourg og Cook Islands.</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marL="0" marR="0" lvl="0" indent="0" algn="just" defTabSz="914400" rtl="0" eaLnBrk="1" fontAlgn="auto" latinLnBrk="0" hangingPunct="1">
              <a:lnSpc>
                <a:spcPct val="100000"/>
              </a:lnSpc>
              <a:spcBef>
                <a:spcPts val="1200"/>
              </a:spcBef>
              <a:spcAft>
                <a:spcPts val="1200"/>
              </a:spcAft>
              <a:buClrTx/>
              <a:buSzTx/>
              <a:buFontTx/>
              <a:buNone/>
              <a:tabLst/>
              <a:defRPr/>
            </a:pPr>
            <a:r>
              <a:rPr lang="da-DK" sz="1200" b="0" i="0" u="none" strike="noStrike" dirty="0">
                <a:solidFill>
                  <a:srgbClr val="000000"/>
                </a:solidFill>
                <a:effectLst/>
                <a:latin typeface="Times New Roman" panose="02020603050405020304" pitchFamily="18" charset="0"/>
              </a:rPr>
              <a:t>Om genskabelse af ressourcer: F.eks. Tager olie lang tid om at blive genskabt (den nuværende olie blev skabt for mere end 100 mio. år siden), og vi bruger olie til fx at producere plastik. Træ tager typisk 30-50 år, før det er genskabt.</a:t>
            </a:r>
            <a:endParaRPr lang="da-DK" b="0" dirty="0">
              <a:effectLst/>
            </a:endParaRPr>
          </a:p>
          <a:p>
            <a:br>
              <a:rPr lang="da-DK" dirty="0"/>
            </a:br>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6</a:t>
            </a:fld>
            <a:endParaRPr lang="da-DK"/>
          </a:p>
        </p:txBody>
      </p:sp>
    </p:spTree>
    <p:extLst>
      <p:ext uri="{BB962C8B-B14F-4D97-AF65-F5344CB8AC3E}">
        <p14:creationId xmlns:p14="http://schemas.microsoft.com/office/powerpoint/2010/main" val="3231167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da-DK" sz="1800" b="1" dirty="0" err="1"/>
              <a:t>Slidet</a:t>
            </a:r>
            <a:r>
              <a:rPr lang="da-DK" sz="1800" b="1" dirty="0"/>
              <a:t> kan uddybes med følgende forklaring:</a:t>
            </a:r>
          </a:p>
          <a:p>
            <a:pPr algn="just" rtl="0">
              <a:spcBef>
                <a:spcPts val="1200"/>
              </a:spcBef>
              <a:spcAft>
                <a:spcPts val="1200"/>
              </a:spcAft>
            </a:pPr>
            <a:endParaRPr lang="da-DK" sz="1800" b="0" i="0" u="none" strike="noStrike" dirty="0">
              <a:solidFill>
                <a:srgbClr val="000000"/>
              </a:solidFill>
              <a:effectLst/>
              <a:latin typeface="Times New Roman" panose="02020603050405020304" pitchFamily="18" charset="0"/>
            </a:endParaRPr>
          </a:p>
          <a:p>
            <a:pPr algn="just" rtl="0">
              <a:spcBef>
                <a:spcPts val="1200"/>
              </a:spcBef>
              <a:spcAft>
                <a:spcPts val="1200"/>
              </a:spcAft>
            </a:pPr>
            <a:r>
              <a:rPr lang="da-DK" sz="1800" b="0" i="0" u="none" strike="noStrike" dirty="0">
                <a:solidFill>
                  <a:srgbClr val="000000"/>
                </a:solidFill>
                <a:effectLst/>
                <a:latin typeface="Times New Roman" panose="02020603050405020304" pitchFamily="18" charset="0"/>
              </a:rPr>
              <a:t>Grafen viser, hvilken dag Earth </a:t>
            </a:r>
            <a:r>
              <a:rPr lang="da-DK" sz="1800" b="0" i="0" u="none" strike="noStrike" dirty="0" err="1">
                <a:solidFill>
                  <a:srgbClr val="000000"/>
                </a:solidFill>
                <a:effectLst/>
                <a:latin typeface="Times New Roman" panose="02020603050405020304" pitchFamily="18" charset="0"/>
              </a:rPr>
              <a:t>Overshoot</a:t>
            </a:r>
            <a:r>
              <a:rPr lang="da-DK" sz="1800" b="0" i="0" u="none" strike="noStrike" dirty="0">
                <a:solidFill>
                  <a:srgbClr val="000000"/>
                </a:solidFill>
                <a:effectLst/>
                <a:latin typeface="Times New Roman" panose="02020603050405020304" pitchFamily="18" charset="0"/>
              </a:rPr>
              <a:t> Day er faldet på hvert år siden 1971. Her kan man se at Earth </a:t>
            </a:r>
            <a:r>
              <a:rPr lang="da-DK" sz="1800" b="0" i="0" u="none" strike="noStrike" dirty="0" err="1">
                <a:solidFill>
                  <a:srgbClr val="000000"/>
                </a:solidFill>
                <a:effectLst/>
                <a:latin typeface="Times New Roman" panose="02020603050405020304" pitchFamily="18" charset="0"/>
              </a:rPr>
              <a:t>Overshoot</a:t>
            </a:r>
            <a:r>
              <a:rPr lang="da-DK" sz="1800" b="0" i="0" u="none" strike="noStrike" dirty="0">
                <a:solidFill>
                  <a:srgbClr val="000000"/>
                </a:solidFill>
                <a:effectLst/>
                <a:latin typeface="Times New Roman" panose="02020603050405020304" pitchFamily="18" charset="0"/>
              </a:rPr>
              <a:t> Day kun er rykket længere og længere frem på året, for hvert år der er gået. Det betyder altså at vores forbrug af klodens ressourcer på verdensplan bare er steget og steget. Siden 1970’erne er det kun gået én vej, og det er nedad. Lige nu forbruger vi 1,75 jordkloder, selvom vi kun har 1. Og hvis alle levede som os danskere, skulle vi forbruge over 4 jordkloder. </a:t>
            </a:r>
            <a:endParaRPr lang="da-DK" b="0" dirty="0">
              <a:effectLst/>
            </a:endParaRPr>
          </a:p>
          <a:p>
            <a:br>
              <a:rPr lang="da-DK" dirty="0"/>
            </a:br>
            <a:endParaRPr lang="en-DK" dirty="0"/>
          </a:p>
        </p:txBody>
      </p:sp>
      <p:sp>
        <p:nvSpPr>
          <p:cNvPr id="4" name="Slide Number Placeholder 3"/>
          <p:cNvSpPr>
            <a:spLocks noGrp="1"/>
          </p:cNvSpPr>
          <p:nvPr>
            <p:ph type="sldNum" sz="quarter" idx="5"/>
          </p:nvPr>
        </p:nvSpPr>
        <p:spPr/>
        <p:txBody>
          <a:bodyPr/>
          <a:lstStyle/>
          <a:p>
            <a:fld id="{F4A25AA5-8823-0241-A7E2-2B1215204E55}" type="slidenum">
              <a:rPr lang="en-DK" smtClean="0"/>
              <a:t>7</a:t>
            </a:fld>
            <a:endParaRPr lang="en-DK"/>
          </a:p>
        </p:txBody>
      </p:sp>
    </p:spTree>
    <p:extLst>
      <p:ext uri="{BB962C8B-B14F-4D97-AF65-F5344CB8AC3E}">
        <p14:creationId xmlns:p14="http://schemas.microsoft.com/office/powerpoint/2010/main" val="29428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p:txBody>
      </p:sp>
      <p:sp>
        <p:nvSpPr>
          <p:cNvPr id="4" name="Pladsholder til slidenummer 3"/>
          <p:cNvSpPr>
            <a:spLocks noGrp="1"/>
          </p:cNvSpPr>
          <p:nvPr>
            <p:ph type="sldNum" sz="quarter" idx="5"/>
          </p:nvPr>
        </p:nvSpPr>
        <p:spPr/>
        <p:txBody>
          <a:bodyPr/>
          <a:lstStyle/>
          <a:p>
            <a:fld id="{32040CFB-86EA-43D6-A8BB-FD3B251DC243}" type="slidenum">
              <a:rPr lang="da-DK" smtClean="0"/>
              <a:t>8</a:t>
            </a:fld>
            <a:endParaRPr lang="da-DK"/>
          </a:p>
        </p:txBody>
      </p:sp>
    </p:spTree>
    <p:extLst>
      <p:ext uri="{BB962C8B-B14F-4D97-AF65-F5344CB8AC3E}">
        <p14:creationId xmlns:p14="http://schemas.microsoft.com/office/powerpoint/2010/main" val="209748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Svar: </a:t>
            </a:r>
            <a:r>
              <a:rPr lang="da-DK" b="0" dirty="0"/>
              <a:t>Det er altså eleverne med højre hånd i vejret, som har svaret rigtigt. </a:t>
            </a:r>
            <a:r>
              <a:rPr lang="da-DK" dirty="0"/>
              <a:t>Bed eleverne notere på deres telefon eller notesbog, om de har svaret rigtigt eller forkert.</a:t>
            </a:r>
          </a:p>
        </p:txBody>
      </p:sp>
      <p:sp>
        <p:nvSpPr>
          <p:cNvPr id="4" name="Pladsholder til slidenummer 3"/>
          <p:cNvSpPr>
            <a:spLocks noGrp="1"/>
          </p:cNvSpPr>
          <p:nvPr>
            <p:ph type="sldNum" sz="quarter" idx="5"/>
          </p:nvPr>
        </p:nvSpPr>
        <p:spPr/>
        <p:txBody>
          <a:bodyPr/>
          <a:lstStyle/>
          <a:p>
            <a:fld id="{32040CFB-86EA-43D6-A8BB-FD3B251DC243}" type="slidenum">
              <a:rPr lang="da-DK" smtClean="0"/>
              <a:t>9</a:t>
            </a:fld>
            <a:endParaRPr lang="da-DK"/>
          </a:p>
        </p:txBody>
      </p:sp>
    </p:spTree>
    <p:extLst>
      <p:ext uri="{BB962C8B-B14F-4D97-AF65-F5344CB8AC3E}">
        <p14:creationId xmlns:p14="http://schemas.microsoft.com/office/powerpoint/2010/main" val="2930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 </a:t>
            </a:r>
            <a:r>
              <a:rPr lang="da-DK" b="0" dirty="0"/>
              <a:t>Der er 6 spørgsmål i alt. Læs de fire svarmuligheder op én for én. Hvis eleverne er enige i:</a:t>
            </a:r>
          </a:p>
          <a:p>
            <a:pPr marL="171450" indent="-171450">
              <a:buFontTx/>
              <a:buChar char="-"/>
            </a:pPr>
            <a:r>
              <a:rPr lang="da-DK" b="0" dirty="0"/>
              <a:t>A: Bed dem række venstre hånd op</a:t>
            </a:r>
          </a:p>
          <a:p>
            <a:pPr marL="171450" indent="-171450">
              <a:buFontTx/>
              <a:buChar char="-"/>
            </a:pPr>
            <a:r>
              <a:rPr lang="da-DK" b="0" dirty="0"/>
              <a:t>B: Bed dem række højre hånd op</a:t>
            </a:r>
          </a:p>
          <a:p>
            <a:pPr marL="171450" indent="-171450">
              <a:buFontTx/>
              <a:buChar char="-"/>
            </a:pPr>
            <a:r>
              <a:rPr lang="da-DK" b="0" dirty="0"/>
              <a:t>C: Bed dem række begge hænder op</a:t>
            </a:r>
          </a:p>
          <a:p>
            <a:pPr marL="171450" indent="-171450">
              <a:buFontTx/>
              <a:buChar char="-"/>
            </a:pPr>
            <a:r>
              <a:rPr lang="da-DK" b="0" dirty="0"/>
              <a:t>D: Bed dem rejse sig op</a:t>
            </a:r>
          </a:p>
          <a:p>
            <a:pPr marL="171450" indent="-171450">
              <a:buFontTx/>
              <a:buChar char="-"/>
            </a:pPr>
            <a:endParaRPr lang="da-DK" b="0" dirty="0"/>
          </a:p>
          <a:p>
            <a:pPr marL="0" indent="0">
              <a:buFontTx/>
              <a:buNone/>
            </a:pPr>
            <a:r>
              <a:rPr lang="da-DK" b="0" dirty="0"/>
              <a:t>På næste slide står svaret.</a:t>
            </a:r>
            <a:endParaRPr lang="da-DK" b="1" dirty="0"/>
          </a:p>
          <a:p>
            <a:endParaRPr lang="da-DK" dirty="0"/>
          </a:p>
        </p:txBody>
      </p:sp>
      <p:sp>
        <p:nvSpPr>
          <p:cNvPr id="4" name="Pladsholder til slidenummer 3"/>
          <p:cNvSpPr>
            <a:spLocks noGrp="1"/>
          </p:cNvSpPr>
          <p:nvPr>
            <p:ph type="sldNum" sz="quarter" idx="5"/>
          </p:nvPr>
        </p:nvSpPr>
        <p:spPr/>
        <p:txBody>
          <a:bodyPr/>
          <a:lstStyle/>
          <a:p>
            <a:fld id="{32040CFB-86EA-43D6-A8BB-FD3B251DC243}" type="slidenum">
              <a:rPr lang="da-DK" smtClean="0"/>
              <a:t>10</a:t>
            </a:fld>
            <a:endParaRPr lang="da-DK"/>
          </a:p>
        </p:txBody>
      </p:sp>
    </p:spTree>
    <p:extLst>
      <p:ext uri="{BB962C8B-B14F-4D97-AF65-F5344CB8AC3E}">
        <p14:creationId xmlns:p14="http://schemas.microsoft.com/office/powerpoint/2010/main" val="346626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D86A0-2964-DF32-5AC7-D732D135BF4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101B16-4C9F-4285-8802-A92C130C8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4B36885-2BA4-9906-F3F0-77B87D1E6B74}"/>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3377FF1A-F2E8-5CF3-D91C-9F71057DE2F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C384D99-9056-5BF6-5AEB-E0DDF250636F}"/>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34077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025C5-A567-B85F-08C6-BC9AE0A0B21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60E5DDA-795A-CF6E-F2C1-B6CC17C718E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17F675A-80E6-C2B8-A139-F0D3341F8F83}"/>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27C23549-AC7B-E334-2316-064B12C72C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5777D42-F567-4ADB-3291-C1906DE5488F}"/>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270138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688C6FE-98C9-A8DE-6FF9-4596369B49E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48CC7A5-A323-7311-2029-2FDA244DEB7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5A22C49-0576-6787-1FA0-3FE9A8C2AFE2}"/>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373F5D35-90BE-5CD7-9998-EDF45F4EAA5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46FDB5F-170F-BDC1-5B78-20811F6D01DD}"/>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87662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7E8F5-1BA6-E2AD-EBA5-96CD96173D7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D857C63-70DD-B856-D99E-D0144809BB7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95B4B07-E78E-348B-212F-CB85D09D4343}"/>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062503D7-59B0-9B78-5E92-8006C31FA7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103E60-A977-E6AD-0E23-A4349295AAA0}"/>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66475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419DE-8821-E61F-92D2-76B28EC8D86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AB27D8A-329B-1E3A-8ECF-11C7FD504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18E0BE3-65AF-211F-02FA-DB0C7A43E110}"/>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B3372A78-F2BC-9F06-17E1-A3092BCE45A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7A39237-8534-8C21-649A-A3238703077E}"/>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78574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AA8B5-DE12-0154-1355-55CF2D26D9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FC55C13-DC64-A07F-7378-8D07F3D4BB4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2641BFF-A8AF-0431-2B47-EB701211241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4FED16C-D4CE-2532-0792-D242781AD609}"/>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6" name="Pladsholder til sidefod 5">
            <a:extLst>
              <a:ext uri="{FF2B5EF4-FFF2-40B4-BE49-F238E27FC236}">
                <a16:creationId xmlns:a16="http://schemas.microsoft.com/office/drawing/2014/main" id="{A45802E8-EB92-86D1-D1FA-7807A9174FB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144CD29-05B9-1B00-BBD3-58303E129C4E}"/>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259887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60035-31DF-E7B2-A897-EED0DF7615D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91DF729-162A-B49F-AD00-153469344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DD6FEDF-47E2-90CD-E1F3-7185323FECA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9CF5577-4713-C503-B31B-448679BD2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0EF30C3-BEAB-7635-476D-A7AF14BE43D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02EA13D8-7D67-18BE-B355-48E9DEAE222B}"/>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8" name="Pladsholder til sidefod 7">
            <a:extLst>
              <a:ext uri="{FF2B5EF4-FFF2-40B4-BE49-F238E27FC236}">
                <a16:creationId xmlns:a16="http://schemas.microsoft.com/office/drawing/2014/main" id="{4F1CA225-57CB-E336-A02B-D1F43A65ECA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1EFF3A5-BCC1-0C33-007E-E76BCE38D2EC}"/>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95546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FEF4C-1B9B-C6EF-D379-A3F0A939302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6A30E64-88C0-8F21-7CD0-22F607FAB6BC}"/>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4" name="Pladsholder til sidefod 3">
            <a:extLst>
              <a:ext uri="{FF2B5EF4-FFF2-40B4-BE49-F238E27FC236}">
                <a16:creationId xmlns:a16="http://schemas.microsoft.com/office/drawing/2014/main" id="{33AA5230-BE22-5EF7-E395-FC935E33343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8983C66-0484-E607-9E0A-DB1120987BB1}"/>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80908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158A2E2-207E-E5C6-453F-6DE7D399BAA9}"/>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3" name="Pladsholder til sidefod 2">
            <a:extLst>
              <a:ext uri="{FF2B5EF4-FFF2-40B4-BE49-F238E27FC236}">
                <a16:creationId xmlns:a16="http://schemas.microsoft.com/office/drawing/2014/main" id="{7C4FEEE2-5848-6340-2E90-7ED1E3631E5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F16488B-8D61-FA6E-44F2-B2B481C73396}"/>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05796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1E67B-3272-4BD3-00EB-AA6E236BED2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FC7FC83-C693-E8DE-0E80-2CB738C981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280C63C-1A60-867A-6057-A37B5CD66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92CB959-875E-5363-F2E1-5B80F90B07A0}"/>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6" name="Pladsholder til sidefod 5">
            <a:extLst>
              <a:ext uri="{FF2B5EF4-FFF2-40B4-BE49-F238E27FC236}">
                <a16:creationId xmlns:a16="http://schemas.microsoft.com/office/drawing/2014/main" id="{2509B821-4EBA-D5E3-40DC-9A8C36A2CB7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20162A6-3B49-3F35-2AE7-446289998243}"/>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369688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39D82-80E0-AFEB-1E1F-0D620A6414A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AA23245-55DF-6000-B412-4EA5F2BBB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6B14FB-A400-A543-CD91-1B25C2F64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BB551C0-33DB-C32B-40F7-85568DB46509}"/>
              </a:ext>
            </a:extLst>
          </p:cNvPr>
          <p:cNvSpPr>
            <a:spLocks noGrp="1"/>
          </p:cNvSpPr>
          <p:nvPr>
            <p:ph type="dt" sz="half" idx="10"/>
          </p:nvPr>
        </p:nvSpPr>
        <p:spPr/>
        <p:txBody>
          <a:bodyPr/>
          <a:lstStyle/>
          <a:p>
            <a:fld id="{C8F33D7C-AD15-48C3-AECE-AAEDF38877A2}" type="datetimeFigureOut">
              <a:rPr lang="da-DK" smtClean="0"/>
              <a:t>15-03-2023</a:t>
            </a:fld>
            <a:endParaRPr lang="da-DK"/>
          </a:p>
        </p:txBody>
      </p:sp>
      <p:sp>
        <p:nvSpPr>
          <p:cNvPr id="6" name="Pladsholder til sidefod 5">
            <a:extLst>
              <a:ext uri="{FF2B5EF4-FFF2-40B4-BE49-F238E27FC236}">
                <a16:creationId xmlns:a16="http://schemas.microsoft.com/office/drawing/2014/main" id="{CBE9FAD5-07D4-D852-4398-9524E170AAE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C42E63F-08D9-5557-51E0-A726F4C881C7}"/>
              </a:ext>
            </a:extLst>
          </p:cNvPr>
          <p:cNvSpPr>
            <a:spLocks noGrp="1"/>
          </p:cNvSpPr>
          <p:nvPr>
            <p:ph type="sldNum" sz="quarter" idx="12"/>
          </p:nvPr>
        </p:nvSpPr>
        <p:spPr/>
        <p:txBody>
          <a:bodyPr/>
          <a:lstStyle/>
          <a:p>
            <a:fld id="{5723769B-3165-4A1D-9E4B-25812290E494}" type="slidenum">
              <a:rPr lang="da-DK" smtClean="0"/>
              <a:t>‹nr.›</a:t>
            </a:fld>
            <a:endParaRPr lang="da-DK"/>
          </a:p>
        </p:txBody>
      </p:sp>
    </p:spTree>
    <p:extLst>
      <p:ext uri="{BB962C8B-B14F-4D97-AF65-F5344CB8AC3E}">
        <p14:creationId xmlns:p14="http://schemas.microsoft.com/office/powerpoint/2010/main" val="249106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9210A77-8495-08FA-D996-3D3B54C41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28E4768-B18F-9F6F-E3D1-422705442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254987D-2009-3955-3330-9942C971E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33D7C-AD15-48C3-AECE-AAEDF38877A2}" type="datetimeFigureOut">
              <a:rPr lang="da-DK" smtClean="0"/>
              <a:t>15-03-2023</a:t>
            </a:fld>
            <a:endParaRPr lang="da-DK"/>
          </a:p>
        </p:txBody>
      </p:sp>
      <p:sp>
        <p:nvSpPr>
          <p:cNvPr id="5" name="Pladsholder til sidefod 4">
            <a:extLst>
              <a:ext uri="{FF2B5EF4-FFF2-40B4-BE49-F238E27FC236}">
                <a16:creationId xmlns:a16="http://schemas.microsoft.com/office/drawing/2014/main" id="{6328574A-B3D7-C2B9-F62A-9CFF0B66C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920037D-C728-6CC1-AB11-010D82B0C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3769B-3165-4A1D-9E4B-25812290E494}" type="slidenum">
              <a:rPr lang="da-DK" smtClean="0"/>
              <a:t>‹nr.›</a:t>
            </a:fld>
            <a:endParaRPr lang="da-DK"/>
          </a:p>
        </p:txBody>
      </p:sp>
    </p:spTree>
    <p:extLst>
      <p:ext uri="{BB962C8B-B14F-4D97-AF65-F5344CB8AC3E}">
        <p14:creationId xmlns:p14="http://schemas.microsoft.com/office/powerpoint/2010/main" val="1926113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www.youtube.com/embed/C-3w4L_ueQc?feature=oembed"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nkP1pgndmt8?feature=oembed" TargetMode="External"/><Relationship Id="rId5" Type="http://schemas.openxmlformats.org/officeDocument/2006/relationships/image" Target="../media/image30.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Zs95wVQ0duw?feature=oembed" TargetMode="External"/><Relationship Id="rId5" Type="http://schemas.openxmlformats.org/officeDocument/2006/relationships/image" Target="../media/image47.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9.jpe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1.png"/><Relationship Id="rId9" Type="http://schemas.openxmlformats.org/officeDocument/2006/relationships/image" Target="../media/image54.png"/><Relationship Id="rId14" Type="http://schemas.openxmlformats.org/officeDocument/2006/relationships/image" Target="../media/image59.svg"/></Relationships>
</file>

<file path=ppt/slides/_rels/slide3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1.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5.svg"/><Relationship Id="rId10" Type="http://schemas.openxmlformats.org/officeDocument/2006/relationships/image" Target="../media/image64.svg"/><Relationship Id="rId4" Type="http://schemas.openxmlformats.org/officeDocument/2006/relationships/image" Target="../media/image54.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jpe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6.jpe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5.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hyperlink" Target="https://www.emiskrald.dk/" TargetMode="External"/><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73.png"/><Relationship Id="rId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image" Target="../media/image89.jpeg"/><Relationship Id="rId9" Type="http://schemas.openxmlformats.org/officeDocument/2006/relationships/image" Target="../media/image71.png"/><Relationship Id="rId14" Type="http://schemas.openxmlformats.org/officeDocument/2006/relationships/image" Target="../media/image76.svg"/></Relationships>
</file>

<file path=ppt/slides/_rels/slide3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9"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www.youtube.com/embed/SfHc3Mwulyo?start=54&amp;feature=oembed" TargetMode="External"/><Relationship Id="rId5" Type="http://schemas.openxmlformats.org/officeDocument/2006/relationships/image" Target="../media/image6.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www.dn.dk/vi-arbejder-for/baeredygtighed/cirkulaer-okonomi/" TargetMode="External"/><Relationship Id="rId2" Type="http://schemas.openxmlformats.org/officeDocument/2006/relationships/hyperlink" Target="mailto:dn@dn.dk"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8634FC-B954-FC46-A80E-F7BDC2F2625E}"/>
              </a:ext>
            </a:extLst>
          </p:cNvPr>
          <p:cNvSpPr txBox="1">
            <a:spLocks/>
          </p:cNvSpPr>
          <p:nvPr/>
        </p:nvSpPr>
        <p:spPr>
          <a:xfrm>
            <a:off x="691158" y="1080496"/>
            <a:ext cx="9910706" cy="18368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6600" b="1" dirty="0">
                <a:latin typeface="Merriweather" pitchFamily="2" charset="77"/>
                <a:ea typeface="Lato Semibold" panose="020F0502020204030203" pitchFamily="34" charset="0"/>
                <a:cs typeface="Lato Semibold" panose="020F0502020204030203" pitchFamily="34" charset="0"/>
              </a:rPr>
              <a:t>Cirkulær økonomi</a:t>
            </a:r>
            <a:endParaRPr lang="da-DK" sz="5400" i="1" dirty="0">
              <a:latin typeface="Merriweather" pitchFamily="2" charset="77"/>
              <a:ea typeface="Lato Semibold" panose="020F0502020204030203" pitchFamily="34" charset="0"/>
              <a:cs typeface="Lato Semibold" panose="020F0502020204030203" pitchFamily="34" charset="0"/>
            </a:endParaRPr>
          </a:p>
          <a:p>
            <a:pPr algn="l"/>
            <a:br>
              <a:rPr lang="da-DK" sz="3600" i="1" dirty="0">
                <a:latin typeface="Merriweather" pitchFamily="2" charset="77"/>
                <a:ea typeface="Lato Semibold" panose="020F0502020204030203" pitchFamily="34" charset="0"/>
                <a:cs typeface="Lato Semibold" panose="020F0502020204030203" pitchFamily="34" charset="0"/>
              </a:rPr>
            </a:br>
            <a:endParaRPr lang="da-DK" sz="8800" b="1" dirty="0">
              <a:latin typeface="Merriweather" pitchFamily="2" charset="77"/>
              <a:ea typeface="Lato Semibold" panose="020F0502020204030203" pitchFamily="34" charset="0"/>
              <a:cs typeface="Lato Semibold" panose="020F0502020204030203" pitchFamily="34" charset="0"/>
            </a:endParaRPr>
          </a:p>
          <a:p>
            <a:pPr algn="l"/>
            <a:endParaRPr lang="en-DK" sz="8800" b="1" dirty="0">
              <a:latin typeface="Merriweather" pitchFamily="2" charset="77"/>
              <a:ea typeface="Lato Semibold" panose="020F0502020204030203" pitchFamily="34" charset="0"/>
              <a:cs typeface="Lato Semibold" panose="020F0502020204030203" pitchFamily="34" charset="0"/>
            </a:endParaRPr>
          </a:p>
        </p:txBody>
      </p:sp>
      <p:sp>
        <p:nvSpPr>
          <p:cNvPr id="6" name="Rectangle 5">
            <a:extLst>
              <a:ext uri="{FF2B5EF4-FFF2-40B4-BE49-F238E27FC236}">
                <a16:creationId xmlns:a16="http://schemas.microsoft.com/office/drawing/2014/main" id="{4CFEB3AB-B180-4643-A39A-3B1D82760723}"/>
              </a:ext>
            </a:extLst>
          </p:cNvPr>
          <p:cNvSpPr/>
          <p:nvPr/>
        </p:nvSpPr>
        <p:spPr>
          <a:xfrm flipV="1">
            <a:off x="691159" y="5556201"/>
            <a:ext cx="10936681"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itle 1">
            <a:extLst>
              <a:ext uri="{FF2B5EF4-FFF2-40B4-BE49-F238E27FC236}">
                <a16:creationId xmlns:a16="http://schemas.microsoft.com/office/drawing/2014/main" id="{BB647070-F8CE-474B-B0D3-11D2AF34E6FF}"/>
              </a:ext>
            </a:extLst>
          </p:cNvPr>
          <p:cNvSpPr txBox="1">
            <a:spLocks/>
          </p:cNvSpPr>
          <p:nvPr/>
        </p:nvSpPr>
        <p:spPr>
          <a:xfrm>
            <a:off x="754659" y="4568602"/>
            <a:ext cx="9910706" cy="10746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3600" dirty="0">
                <a:solidFill>
                  <a:srgbClr val="004155"/>
                </a:solidFill>
                <a:latin typeface="Avenir Medium" panose="02000503020000020003" pitchFamily="2" charset="0"/>
                <a:ea typeface="Lato" panose="020F0502020204030203" pitchFamily="34" charset="0"/>
                <a:cs typeface="Lato" panose="020F0502020204030203" pitchFamily="34" charset="0"/>
              </a:rPr>
              <a:t>Affaldsindsamlingen 2023</a:t>
            </a:r>
          </a:p>
        </p:txBody>
      </p:sp>
      <p:sp>
        <p:nvSpPr>
          <p:cNvPr id="9" name="Title 1">
            <a:extLst>
              <a:ext uri="{FF2B5EF4-FFF2-40B4-BE49-F238E27FC236}">
                <a16:creationId xmlns:a16="http://schemas.microsoft.com/office/drawing/2014/main" id="{6CE5354A-49BA-F34C-8C87-D28CF9B9A749}"/>
              </a:ext>
            </a:extLst>
          </p:cNvPr>
          <p:cNvSpPr txBox="1">
            <a:spLocks/>
          </p:cNvSpPr>
          <p:nvPr/>
        </p:nvSpPr>
        <p:spPr>
          <a:xfrm>
            <a:off x="691158" y="5940744"/>
            <a:ext cx="4574525" cy="34641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solidFill>
                  <a:srgbClr val="004155"/>
                </a:solidFill>
                <a:latin typeface="Avenir Book" panose="02000503020000020003" pitchFamily="2" charset="0"/>
                <a:ea typeface="Lato" panose="020F0502020204030203" pitchFamily="34" charset="0"/>
                <a:cs typeface="Lato" panose="020F0502020204030203" pitchFamily="34" charset="0"/>
              </a:rPr>
              <a:t>Danmarks Naturfredningsforening 2023</a:t>
            </a:r>
            <a:endParaRPr lang="en-DK" sz="2000" dirty="0">
              <a:solidFill>
                <a:srgbClr val="004155"/>
              </a:solidFill>
              <a:latin typeface="Avenir Book" panose="02000503020000020003" pitchFamily="2" charset="0"/>
              <a:ea typeface="Lato" panose="020F0502020204030203" pitchFamily="34" charset="0"/>
              <a:cs typeface="Lato" panose="020F0502020204030203"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4522972-A48C-884B-B62A-A0048374E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6904" y="5787754"/>
            <a:ext cx="1440936" cy="783869"/>
          </a:xfrm>
          <a:prstGeom prst="rect">
            <a:avLst/>
          </a:prstGeom>
        </p:spPr>
      </p:pic>
      <p:sp>
        <p:nvSpPr>
          <p:cNvPr id="2" name="Tekstfelt 1">
            <a:extLst>
              <a:ext uri="{FF2B5EF4-FFF2-40B4-BE49-F238E27FC236}">
                <a16:creationId xmlns:a16="http://schemas.microsoft.com/office/drawing/2014/main" id="{29615B8E-41A3-68C4-E755-FE2A7E6A8675}"/>
              </a:ext>
            </a:extLst>
          </p:cNvPr>
          <p:cNvSpPr txBox="1"/>
          <p:nvPr/>
        </p:nvSpPr>
        <p:spPr>
          <a:xfrm>
            <a:off x="754659" y="2230863"/>
            <a:ext cx="7916814" cy="954107"/>
          </a:xfrm>
          <a:prstGeom prst="rect">
            <a:avLst/>
          </a:prstGeom>
          <a:noFill/>
        </p:spPr>
        <p:txBody>
          <a:bodyPr wrap="square" rtlCol="0">
            <a:spAutoFit/>
          </a:bodyPr>
          <a:lstStyle/>
          <a:p>
            <a:r>
              <a:rPr lang="da-DK" sz="2800" i="1" dirty="0">
                <a:latin typeface="Merriweather" pitchFamily="2" charset="77"/>
                <a:ea typeface="Lato Semibold" panose="020F0502020204030203" pitchFamily="34" charset="0"/>
                <a:cs typeface="Lato Semibold" panose="020F0502020204030203" pitchFamily="34" charset="0"/>
              </a:rPr>
              <a:t>Dit forbrug af klodens ressourcer</a:t>
            </a:r>
          </a:p>
          <a:p>
            <a:endParaRPr lang="da-DK" sz="2800" dirty="0"/>
          </a:p>
        </p:txBody>
      </p:sp>
      <p:pic>
        <p:nvPicPr>
          <p:cNvPr id="4104" name="Picture 8" descr="Model der viser fire cirkler der hænger sammen og symboliserer rethink, reduce, reuse og recucle">
            <a:extLst>
              <a:ext uri="{FF2B5EF4-FFF2-40B4-BE49-F238E27FC236}">
                <a16:creationId xmlns:a16="http://schemas.microsoft.com/office/drawing/2014/main" id="{2F808639-9707-BC20-BB48-B64ECC47AF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5310" y="1580375"/>
            <a:ext cx="3826957" cy="382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3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096000" y="1650229"/>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253283" y="166158"/>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2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5880386" y="1863386"/>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En stor del af verdens CO2-udledninger stammer fra energi…</a:t>
            </a:r>
          </a:p>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…men hvor stor en andel af verdens CO2-udeledninger stammer fra materialer og produkter, som vi forbruger? </a:t>
            </a:r>
          </a:p>
          <a:p>
            <a:pPr marL="0" indent="0" algn="ctr">
              <a:buNone/>
            </a:pPr>
            <a:endParaRPr lang="da-DK" sz="23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9795687" y="12897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5132905" y="3921103"/>
            <a:ext cx="3268846" cy="126014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Næsten 30 %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8666384" y="3936973"/>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Næsten 40 %</a:t>
            </a:r>
          </a:p>
        </p:txBody>
      </p:sp>
      <p:pic>
        <p:nvPicPr>
          <p:cNvPr id="3" name="Billede 2">
            <a:extLst>
              <a:ext uri="{FF2B5EF4-FFF2-40B4-BE49-F238E27FC236}">
                <a16:creationId xmlns:a16="http://schemas.microsoft.com/office/drawing/2014/main" id="{8BDA0634-203F-8538-E76B-B8E80AC2E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127"/>
            <a:ext cx="4868272" cy="6885127"/>
          </a:xfrm>
          <a:prstGeom prst="rect">
            <a:avLst/>
          </a:prstGeom>
        </p:spPr>
      </p:pic>
      <p:sp>
        <p:nvSpPr>
          <p:cNvPr id="8" name="Rektangel: afrundede hjørner 7">
            <a:extLst>
              <a:ext uri="{FF2B5EF4-FFF2-40B4-BE49-F238E27FC236}">
                <a16:creationId xmlns:a16="http://schemas.microsoft.com/office/drawing/2014/main" id="{853A7128-639B-10E7-32B3-3F2A322FD942}"/>
              </a:ext>
            </a:extLst>
          </p:cNvPr>
          <p:cNvSpPr/>
          <p:nvPr/>
        </p:nvSpPr>
        <p:spPr>
          <a:xfrm>
            <a:off x="5132905" y="5305021"/>
            <a:ext cx="3268846" cy="126014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 </a:t>
            </a:r>
            <a:r>
              <a:rPr lang="da-DK" sz="2000" dirty="0">
                <a:solidFill>
                  <a:schemeClr val="tx1"/>
                </a:solidFill>
                <a:latin typeface="Avenir Book" panose="02000503020000020003"/>
              </a:rPr>
              <a:t>Næsten 50 %</a:t>
            </a:r>
          </a:p>
        </p:txBody>
      </p:sp>
      <p:sp>
        <p:nvSpPr>
          <p:cNvPr id="9" name="Rektangel: afrundede hjørner 8">
            <a:extLst>
              <a:ext uri="{FF2B5EF4-FFF2-40B4-BE49-F238E27FC236}">
                <a16:creationId xmlns:a16="http://schemas.microsoft.com/office/drawing/2014/main" id="{0EE90D3E-1002-F0F7-1378-D25ECB8D35C6}"/>
              </a:ext>
            </a:extLst>
          </p:cNvPr>
          <p:cNvSpPr/>
          <p:nvPr/>
        </p:nvSpPr>
        <p:spPr>
          <a:xfrm>
            <a:off x="8666384" y="5350642"/>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Næsten 60 %</a:t>
            </a:r>
          </a:p>
        </p:txBody>
      </p:sp>
    </p:spTree>
    <p:extLst>
      <p:ext uri="{BB962C8B-B14F-4D97-AF65-F5344CB8AC3E}">
        <p14:creationId xmlns:p14="http://schemas.microsoft.com/office/powerpoint/2010/main" val="286559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096000" y="1650229"/>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253283" y="166158"/>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2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5880386" y="1863386"/>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En stor del af verdens CO2-udledninger stammer fra energi…</a:t>
            </a:r>
          </a:p>
          <a:p>
            <a:pPr marL="0" indent="0" algn="ctr">
              <a:buNone/>
            </a:pPr>
            <a:r>
              <a:rPr lang="da-DK" sz="2300" b="1" dirty="0">
                <a:solidFill>
                  <a:srgbClr val="004155"/>
                </a:solidFill>
                <a:latin typeface="Avenir Book" panose="02000503020000020003"/>
                <a:ea typeface="Lato" panose="020F0502020204030203" pitchFamily="34" charset="0"/>
                <a:cs typeface="Lato" panose="020F0502020204030203" pitchFamily="34" charset="0"/>
              </a:rPr>
              <a:t>…men hvor stor en andel af verdens CO2-udeledninger stammer fra materialer og produkter, som vi forbruger? </a:t>
            </a:r>
          </a:p>
          <a:p>
            <a:pPr marL="0" indent="0" algn="ctr">
              <a:buNone/>
            </a:pPr>
            <a:endParaRPr lang="da-DK" sz="23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9795687" y="12897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5132905" y="3921103"/>
            <a:ext cx="3268846" cy="126014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Næsten 30 %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8666384" y="3936973"/>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Næsten 40 %</a:t>
            </a:r>
          </a:p>
        </p:txBody>
      </p:sp>
      <p:pic>
        <p:nvPicPr>
          <p:cNvPr id="3" name="Billede 2">
            <a:extLst>
              <a:ext uri="{FF2B5EF4-FFF2-40B4-BE49-F238E27FC236}">
                <a16:creationId xmlns:a16="http://schemas.microsoft.com/office/drawing/2014/main" id="{8BDA0634-203F-8538-E76B-B8E80AC2E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127"/>
            <a:ext cx="4868272" cy="6885127"/>
          </a:xfrm>
          <a:prstGeom prst="rect">
            <a:avLst/>
          </a:prstGeom>
        </p:spPr>
      </p:pic>
      <p:sp>
        <p:nvSpPr>
          <p:cNvPr id="8" name="Rektangel: afrundede hjørner 7">
            <a:extLst>
              <a:ext uri="{FF2B5EF4-FFF2-40B4-BE49-F238E27FC236}">
                <a16:creationId xmlns:a16="http://schemas.microsoft.com/office/drawing/2014/main" id="{853A7128-639B-10E7-32B3-3F2A322FD942}"/>
              </a:ext>
            </a:extLst>
          </p:cNvPr>
          <p:cNvSpPr/>
          <p:nvPr/>
        </p:nvSpPr>
        <p:spPr>
          <a:xfrm>
            <a:off x="5132905" y="5305021"/>
            <a:ext cx="3268846" cy="1260148"/>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 </a:t>
            </a:r>
            <a:r>
              <a:rPr lang="da-DK" sz="2000" dirty="0">
                <a:solidFill>
                  <a:schemeClr val="tx1"/>
                </a:solidFill>
                <a:latin typeface="Avenir Book" panose="02000503020000020003"/>
              </a:rPr>
              <a:t>Næsten 50 %</a:t>
            </a:r>
          </a:p>
        </p:txBody>
      </p:sp>
      <p:sp>
        <p:nvSpPr>
          <p:cNvPr id="9" name="Rektangel: afrundede hjørner 8">
            <a:extLst>
              <a:ext uri="{FF2B5EF4-FFF2-40B4-BE49-F238E27FC236}">
                <a16:creationId xmlns:a16="http://schemas.microsoft.com/office/drawing/2014/main" id="{0EE90D3E-1002-F0F7-1378-D25ECB8D35C6}"/>
              </a:ext>
            </a:extLst>
          </p:cNvPr>
          <p:cNvSpPr/>
          <p:nvPr/>
        </p:nvSpPr>
        <p:spPr>
          <a:xfrm>
            <a:off x="8666384" y="5350642"/>
            <a:ext cx="3268846" cy="1244278"/>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Næsten 60 %</a:t>
            </a:r>
          </a:p>
        </p:txBody>
      </p:sp>
      <p:pic>
        <p:nvPicPr>
          <p:cNvPr id="10" name="Grafik 9" descr="Badge Flueben med massiv udfyldning">
            <a:extLst>
              <a:ext uri="{FF2B5EF4-FFF2-40B4-BE49-F238E27FC236}">
                <a16:creationId xmlns:a16="http://schemas.microsoft.com/office/drawing/2014/main" id="{10734410-CE16-59C0-1A57-CED5DA3E2F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63766" y="5849911"/>
            <a:ext cx="914400" cy="914400"/>
          </a:xfrm>
          <a:prstGeom prst="rect">
            <a:avLst/>
          </a:prstGeom>
        </p:spPr>
      </p:pic>
    </p:spTree>
    <p:extLst>
      <p:ext uri="{BB962C8B-B14F-4D97-AF65-F5344CB8AC3E}">
        <p14:creationId xmlns:p14="http://schemas.microsoft.com/office/powerpoint/2010/main" val="866129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811025"/>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97038"/>
            <a:ext cx="5938822" cy="130657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Vi bør udfase brug-og-smid-væk-kulturen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pic>
        <p:nvPicPr>
          <p:cNvPr id="2" name="Billede 1">
            <a:extLst>
              <a:ext uri="{FF2B5EF4-FFF2-40B4-BE49-F238E27FC236}">
                <a16:creationId xmlns:a16="http://schemas.microsoft.com/office/drawing/2014/main" id="{71861DCF-9D20-E6FB-00B9-F4E4B1D719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94" r="33790"/>
          <a:stretch/>
        </p:blipFill>
        <p:spPr>
          <a:xfrm>
            <a:off x="7300351" y="0"/>
            <a:ext cx="4891649" cy="6858000"/>
          </a:xfrm>
          <a:prstGeom prst="rect">
            <a:avLst/>
          </a:prstGeom>
        </p:spPr>
      </p:pic>
      <p:sp>
        <p:nvSpPr>
          <p:cNvPr id="5" name="Tekstfelt 4">
            <a:extLst>
              <a:ext uri="{FF2B5EF4-FFF2-40B4-BE49-F238E27FC236}">
                <a16:creationId xmlns:a16="http://schemas.microsoft.com/office/drawing/2014/main" id="{CE0B93E3-F443-87DC-3ACF-B5D49DA41E41}"/>
              </a:ext>
            </a:extLst>
          </p:cNvPr>
          <p:cNvSpPr txBox="1"/>
          <p:nvPr/>
        </p:nvSpPr>
        <p:spPr>
          <a:xfrm>
            <a:off x="1894840" y="2467094"/>
            <a:ext cx="4754880" cy="3170099"/>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Der kan i Danmark spares 7-9 millioner tons CO2 ved at udfase brug-og-smid-væk kulturen og designe, handle og tænke langt mere cirkulært end i dag.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Men klimakrisen er ikke den eneste krise, som vi lige nu står overfor.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Vi står også overfor en eskalerende natur- og biodiversitetskrise. </a:t>
            </a:r>
          </a:p>
        </p:txBody>
      </p:sp>
      <p:pic>
        <p:nvPicPr>
          <p:cNvPr id="6" name="Billede 5">
            <a:extLst>
              <a:ext uri="{FF2B5EF4-FFF2-40B4-BE49-F238E27FC236}">
                <a16:creationId xmlns:a16="http://schemas.microsoft.com/office/drawing/2014/main" id="{1455D1BA-6D81-2BBD-7D6D-3AAE6870FF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11"/>
          <a:stretch/>
        </p:blipFill>
        <p:spPr>
          <a:xfrm>
            <a:off x="881722" y="4922733"/>
            <a:ext cx="851674" cy="714460"/>
          </a:xfrm>
          <a:prstGeom prst="rect">
            <a:avLst/>
          </a:prstGeom>
        </p:spPr>
      </p:pic>
      <p:pic>
        <p:nvPicPr>
          <p:cNvPr id="7" name="Billede 6">
            <a:extLst>
              <a:ext uri="{FF2B5EF4-FFF2-40B4-BE49-F238E27FC236}">
                <a16:creationId xmlns:a16="http://schemas.microsoft.com/office/drawing/2014/main" id="{53E1F3D3-2D91-9831-0727-27B231B590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852"/>
          <a:stretch/>
        </p:blipFill>
        <p:spPr>
          <a:xfrm>
            <a:off x="881722" y="4052143"/>
            <a:ext cx="733149" cy="609600"/>
          </a:xfrm>
          <a:prstGeom prst="rect">
            <a:avLst/>
          </a:prstGeom>
        </p:spPr>
      </p:pic>
      <p:pic>
        <p:nvPicPr>
          <p:cNvPr id="8" name="Billede 7">
            <a:extLst>
              <a:ext uri="{FF2B5EF4-FFF2-40B4-BE49-F238E27FC236}">
                <a16:creationId xmlns:a16="http://schemas.microsoft.com/office/drawing/2014/main" id="{77BAE55E-EB02-2718-A0A1-1672AED039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037"/>
          <a:stretch/>
        </p:blipFill>
        <p:spPr>
          <a:xfrm>
            <a:off x="834161" y="2418188"/>
            <a:ext cx="780710" cy="647700"/>
          </a:xfrm>
          <a:prstGeom prst="rect">
            <a:avLst/>
          </a:prstGeom>
        </p:spPr>
      </p:pic>
    </p:spTree>
    <p:extLst>
      <p:ext uri="{BB962C8B-B14F-4D97-AF65-F5344CB8AC3E}">
        <p14:creationId xmlns:p14="http://schemas.microsoft.com/office/powerpoint/2010/main" val="111399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3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stor en andel af tabet af biodiversitet er udvinding og forarbejdning af vores ressourcer skyld i?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49295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515306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65 %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49295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35 %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515306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90 %</a:t>
            </a:r>
          </a:p>
        </p:txBody>
      </p:sp>
      <p:pic>
        <p:nvPicPr>
          <p:cNvPr id="3" name="Billede 2">
            <a:extLst>
              <a:ext uri="{FF2B5EF4-FFF2-40B4-BE49-F238E27FC236}">
                <a16:creationId xmlns:a16="http://schemas.microsoft.com/office/drawing/2014/main" id="{4A6F4AA5-2F7B-F44D-57C6-F1FC9F91AE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15" r="18184" b="8178"/>
          <a:stretch/>
        </p:blipFill>
        <p:spPr>
          <a:xfrm>
            <a:off x="0" y="1"/>
            <a:ext cx="5708473" cy="6858000"/>
          </a:xfrm>
          <a:prstGeom prst="rect">
            <a:avLst/>
          </a:prstGeom>
        </p:spPr>
      </p:pic>
    </p:spTree>
    <p:extLst>
      <p:ext uri="{BB962C8B-B14F-4D97-AF65-F5344CB8AC3E}">
        <p14:creationId xmlns:p14="http://schemas.microsoft.com/office/powerpoint/2010/main" val="3275751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3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stor en andel af tabet af biodiversitet er udvinding og forarbejdning af vores ressourcer skyld i?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49295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515306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65 %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49295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35 %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5153069"/>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90 %</a:t>
            </a:r>
          </a:p>
        </p:txBody>
      </p:sp>
      <p:pic>
        <p:nvPicPr>
          <p:cNvPr id="3" name="Billede 2">
            <a:extLst>
              <a:ext uri="{FF2B5EF4-FFF2-40B4-BE49-F238E27FC236}">
                <a16:creationId xmlns:a16="http://schemas.microsoft.com/office/drawing/2014/main" id="{4A6F4AA5-2F7B-F44D-57C6-F1FC9F91AE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15" r="18184" b="8178"/>
          <a:stretch/>
        </p:blipFill>
        <p:spPr>
          <a:xfrm>
            <a:off x="0" y="1"/>
            <a:ext cx="5708473" cy="6858000"/>
          </a:xfrm>
          <a:prstGeom prst="rect">
            <a:avLst/>
          </a:prstGeom>
        </p:spPr>
      </p:pic>
      <p:pic>
        <p:nvPicPr>
          <p:cNvPr id="8" name="Grafik 7" descr="Badge Flueben med massiv udfyldning">
            <a:extLst>
              <a:ext uri="{FF2B5EF4-FFF2-40B4-BE49-F238E27FC236}">
                <a16:creationId xmlns:a16="http://schemas.microsoft.com/office/drawing/2014/main" id="{4E954016-1037-E281-D7DD-A760B9686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91473" y="5891005"/>
            <a:ext cx="914400" cy="914400"/>
          </a:xfrm>
          <a:prstGeom prst="rect">
            <a:avLst/>
          </a:prstGeom>
        </p:spPr>
      </p:pic>
    </p:spTree>
    <p:extLst>
      <p:ext uri="{BB962C8B-B14F-4D97-AF65-F5344CB8AC3E}">
        <p14:creationId xmlns:p14="http://schemas.microsoft.com/office/powerpoint/2010/main" val="329520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a:off x="6509282" y="1376919"/>
            <a:ext cx="5022318" cy="65801"/>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412409" y="711200"/>
            <a:ext cx="5585254" cy="13263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Tab af biodiversitet</a:t>
            </a:r>
            <a:endParaRPr lang="en-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23" name="Subtitle 2">
            <a:extLst>
              <a:ext uri="{FF2B5EF4-FFF2-40B4-BE49-F238E27FC236}">
                <a16:creationId xmlns:a16="http://schemas.microsoft.com/office/drawing/2014/main" id="{D1DF0AF0-7DBE-AA49-B533-3DD154C51E5A}"/>
              </a:ext>
            </a:extLst>
          </p:cNvPr>
          <p:cNvSpPr txBox="1">
            <a:spLocks/>
          </p:cNvSpPr>
          <p:nvPr/>
        </p:nvSpPr>
        <p:spPr>
          <a:xfrm>
            <a:off x="6580402" y="1860704"/>
            <a:ext cx="4951198" cy="1133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solidFill>
                  <a:srgbClr val="004155"/>
                </a:solidFill>
                <a:latin typeface="Avenir Book" panose="02000503020000020003"/>
                <a:ea typeface="Lato" panose="020F0502020204030203" pitchFamily="34" charset="0"/>
                <a:cs typeface="Lato" panose="020F0502020204030203" pitchFamily="34" charset="0"/>
              </a:rPr>
              <a:t>Ifølge en FN rapport er udvinding og forarbejdning af naturressourcer skyld i mere end 90 pct. af tabet af biodiversitet. </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Derfor skal vi altså til at tænke rigtig grundigt over vores daglige forbrug. </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Har vi eksempelvis brug for en ny T-shirt eller kunne vi bytte eller låne tøj på byttemarkeder eller tøjbiblioteker. </a:t>
            </a:r>
          </a:p>
        </p:txBody>
      </p:sp>
      <p:pic>
        <p:nvPicPr>
          <p:cNvPr id="2" name="Billede 1">
            <a:extLst>
              <a:ext uri="{FF2B5EF4-FFF2-40B4-BE49-F238E27FC236}">
                <a16:creationId xmlns:a16="http://schemas.microsoft.com/office/drawing/2014/main" id="{53E63B40-AA87-AC47-2FFB-20E739BA5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63" r="17624"/>
          <a:stretch/>
        </p:blipFill>
        <p:spPr>
          <a:xfrm>
            <a:off x="-53135" y="0"/>
            <a:ext cx="6167547" cy="6858000"/>
          </a:xfrm>
          <a:prstGeom prst="rect">
            <a:avLst/>
          </a:prstGeom>
        </p:spPr>
      </p:pic>
    </p:spTree>
    <p:extLst>
      <p:ext uri="{BB962C8B-B14F-4D97-AF65-F5344CB8AC3E}">
        <p14:creationId xmlns:p14="http://schemas.microsoft.com/office/powerpoint/2010/main" val="2944515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4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liter vand bliver der i gennemsnit brugt til at producere en T-shirt?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32023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10 liter</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498034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1400 liter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32023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500 liter</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498034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3200 liter</a:t>
            </a:r>
          </a:p>
        </p:txBody>
      </p:sp>
      <p:pic>
        <p:nvPicPr>
          <p:cNvPr id="9" name="Billede 8">
            <a:extLst>
              <a:ext uri="{FF2B5EF4-FFF2-40B4-BE49-F238E27FC236}">
                <a16:creationId xmlns:a16="http://schemas.microsoft.com/office/drawing/2014/main" id="{A96F0311-1F6F-8946-A01E-A1DB7AA329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415"/>
          <a:stretch/>
        </p:blipFill>
        <p:spPr>
          <a:xfrm>
            <a:off x="0" y="-1"/>
            <a:ext cx="5821680" cy="6864265"/>
          </a:xfrm>
          <a:prstGeom prst="rect">
            <a:avLst/>
          </a:prstGeom>
        </p:spPr>
      </p:pic>
    </p:spTree>
    <p:extLst>
      <p:ext uri="{BB962C8B-B14F-4D97-AF65-F5344CB8AC3E}">
        <p14:creationId xmlns:p14="http://schemas.microsoft.com/office/powerpoint/2010/main" val="2748648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4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531964" y="1983002"/>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liter vand bliver der i gennemsnit brugt til at producere en T-shirt?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44114" y="3320236"/>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10 liter</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44114" y="4980349"/>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1400 liter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39868" y="332023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500 liter</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39868" y="4980349"/>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3200 liter</a:t>
            </a:r>
          </a:p>
        </p:txBody>
      </p:sp>
      <p:pic>
        <p:nvPicPr>
          <p:cNvPr id="8" name="Grafik 7" descr="Badge Flueben med massiv udfyldning">
            <a:extLst>
              <a:ext uri="{FF2B5EF4-FFF2-40B4-BE49-F238E27FC236}">
                <a16:creationId xmlns:a16="http://schemas.microsoft.com/office/drawing/2014/main" id="{4E954016-1037-E281-D7DD-A760B96868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1755" y="5726062"/>
            <a:ext cx="914400" cy="914400"/>
          </a:xfrm>
          <a:prstGeom prst="rect">
            <a:avLst/>
          </a:prstGeom>
        </p:spPr>
      </p:pic>
      <p:pic>
        <p:nvPicPr>
          <p:cNvPr id="9" name="Billede 8">
            <a:extLst>
              <a:ext uri="{FF2B5EF4-FFF2-40B4-BE49-F238E27FC236}">
                <a16:creationId xmlns:a16="http://schemas.microsoft.com/office/drawing/2014/main" id="{A96F0311-1F6F-8946-A01E-A1DB7AA329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9415"/>
          <a:stretch/>
        </p:blipFill>
        <p:spPr>
          <a:xfrm>
            <a:off x="0" y="-1"/>
            <a:ext cx="5821680" cy="6864265"/>
          </a:xfrm>
          <a:prstGeom prst="rect">
            <a:avLst/>
          </a:prstGeom>
        </p:spPr>
      </p:pic>
    </p:spTree>
    <p:extLst>
      <p:ext uri="{BB962C8B-B14F-4D97-AF65-F5344CB8AC3E}">
        <p14:creationId xmlns:p14="http://schemas.microsoft.com/office/powerpoint/2010/main" val="205158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811025"/>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97038"/>
            <a:ext cx="5938822" cy="130657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Vi bør udfase brug-og-smid-væk-kulturen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532069" y="2059757"/>
            <a:ext cx="4872539" cy="4401205"/>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De 1400 liter vand, som der bruges til at lave en T-shirt, svarer til 10 fyldte badekar.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Herudover bliver der brugt ca. ½ -1 kg. kemikalier.</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Ca. 4-5 kg. CO2.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Udover tekstilproduktion, som er utrolig belastende for vores miljø, så er plastik også en af de store miljøsynder.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Vi bruger i Danmark ca. 35 kg. plastik hvert år pr. person. </a:t>
            </a:r>
          </a:p>
        </p:txBody>
      </p:sp>
      <p:pic>
        <p:nvPicPr>
          <p:cNvPr id="3" name="Billede 2">
            <a:extLst>
              <a:ext uri="{FF2B5EF4-FFF2-40B4-BE49-F238E27FC236}">
                <a16:creationId xmlns:a16="http://schemas.microsoft.com/office/drawing/2014/main" id="{0BB2A705-A670-D634-4487-63019BD5A5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13" r="30612"/>
          <a:stretch/>
        </p:blipFill>
        <p:spPr>
          <a:xfrm>
            <a:off x="6929689" y="-1697"/>
            <a:ext cx="5262311" cy="6853178"/>
          </a:xfrm>
          <a:prstGeom prst="rect">
            <a:avLst/>
          </a:prstGeom>
        </p:spPr>
      </p:pic>
      <p:pic>
        <p:nvPicPr>
          <p:cNvPr id="4" name="Billede 3">
            <a:extLst>
              <a:ext uri="{FF2B5EF4-FFF2-40B4-BE49-F238E27FC236}">
                <a16:creationId xmlns:a16="http://schemas.microsoft.com/office/drawing/2014/main" id="{AA59BEE9-AFC4-0687-009D-745158B78B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657616" y="2953980"/>
            <a:ext cx="755686" cy="644322"/>
          </a:xfrm>
          <a:prstGeom prst="rect">
            <a:avLst/>
          </a:prstGeom>
        </p:spPr>
      </p:pic>
      <p:pic>
        <p:nvPicPr>
          <p:cNvPr id="9" name="Billede 8">
            <a:extLst>
              <a:ext uri="{FF2B5EF4-FFF2-40B4-BE49-F238E27FC236}">
                <a16:creationId xmlns:a16="http://schemas.microsoft.com/office/drawing/2014/main" id="{E89AE24D-3393-95A9-B1DD-BE9A90D331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263"/>
          <a:stretch/>
        </p:blipFill>
        <p:spPr>
          <a:xfrm>
            <a:off x="748043" y="2115811"/>
            <a:ext cx="574832" cy="487094"/>
          </a:xfrm>
          <a:prstGeom prst="rect">
            <a:avLst/>
          </a:prstGeom>
        </p:spPr>
      </p:pic>
      <p:pic>
        <p:nvPicPr>
          <p:cNvPr id="11" name="Billede 10">
            <a:extLst>
              <a:ext uri="{FF2B5EF4-FFF2-40B4-BE49-F238E27FC236}">
                <a16:creationId xmlns:a16="http://schemas.microsoft.com/office/drawing/2014/main" id="{1D2B69D2-D82E-2523-94AF-8F78A2A7B9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037"/>
          <a:stretch/>
        </p:blipFill>
        <p:spPr>
          <a:xfrm>
            <a:off x="691277" y="3735070"/>
            <a:ext cx="688363" cy="571086"/>
          </a:xfrm>
          <a:prstGeom prst="rect">
            <a:avLst/>
          </a:prstGeom>
        </p:spPr>
      </p:pic>
      <p:pic>
        <p:nvPicPr>
          <p:cNvPr id="12" name="Billede 11">
            <a:extLst>
              <a:ext uri="{FF2B5EF4-FFF2-40B4-BE49-F238E27FC236}">
                <a16:creationId xmlns:a16="http://schemas.microsoft.com/office/drawing/2014/main" id="{7342D2F8-55D9-F408-19B7-FEAC688BB4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965"/>
          <a:stretch/>
        </p:blipFill>
        <p:spPr>
          <a:xfrm>
            <a:off x="675201" y="4588009"/>
            <a:ext cx="688363" cy="578466"/>
          </a:xfrm>
          <a:prstGeom prst="rect">
            <a:avLst/>
          </a:prstGeom>
        </p:spPr>
      </p:pic>
      <p:pic>
        <p:nvPicPr>
          <p:cNvPr id="13" name="Billede 12">
            <a:extLst>
              <a:ext uri="{FF2B5EF4-FFF2-40B4-BE49-F238E27FC236}">
                <a16:creationId xmlns:a16="http://schemas.microsoft.com/office/drawing/2014/main" id="{D9E88AD2-ECC6-7835-54FB-0A447A48FA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386"/>
          <a:stretch/>
        </p:blipFill>
        <p:spPr>
          <a:xfrm>
            <a:off x="607618" y="5666376"/>
            <a:ext cx="772022" cy="660959"/>
          </a:xfrm>
          <a:prstGeom prst="rect">
            <a:avLst/>
          </a:prstGeom>
        </p:spPr>
      </p:pic>
    </p:spTree>
    <p:extLst>
      <p:ext uri="{BB962C8B-B14F-4D97-AF65-F5344CB8AC3E}">
        <p14:creationId xmlns:p14="http://schemas.microsoft.com/office/powerpoint/2010/main" val="2066165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5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procent af den plastemballage som vi bruger i Danmark bliver genanvendt?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50 %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30 %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80 %</a:t>
            </a:r>
          </a:p>
        </p:txBody>
      </p:sp>
      <p:pic>
        <p:nvPicPr>
          <p:cNvPr id="3" name="Billede 2">
            <a:extLst>
              <a:ext uri="{FF2B5EF4-FFF2-40B4-BE49-F238E27FC236}">
                <a16:creationId xmlns:a16="http://schemas.microsoft.com/office/drawing/2014/main" id="{2F52EACE-65AA-3B0A-ECB1-279D053529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94" t="2523" r="26977" b="6319"/>
          <a:stretch/>
        </p:blipFill>
        <p:spPr>
          <a:xfrm>
            <a:off x="-25483" y="-1"/>
            <a:ext cx="5733956" cy="6846863"/>
          </a:xfrm>
          <a:prstGeom prst="rect">
            <a:avLst/>
          </a:prstGeom>
        </p:spPr>
      </p:pic>
    </p:spTree>
    <p:extLst>
      <p:ext uri="{BB962C8B-B14F-4D97-AF65-F5344CB8AC3E}">
        <p14:creationId xmlns:p14="http://schemas.microsoft.com/office/powerpoint/2010/main" val="2915880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15797" y="59012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EM i skrald</a:t>
            </a: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4106" y="41204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24825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3" name="Onlinemedier 14" title="Danmark er Europamestre ... i skrald!">
            <a:hlinkClick r:id="" action="ppaction://media"/>
            <a:extLst>
              <a:ext uri="{FF2B5EF4-FFF2-40B4-BE49-F238E27FC236}">
                <a16:creationId xmlns:a16="http://schemas.microsoft.com/office/drawing/2014/main" id="{BCDFEA42-0E3F-4A25-74EB-74707C03C4FE}"/>
              </a:ext>
            </a:extLst>
          </p:cNvPr>
          <p:cNvPicPr>
            <a:picLocks noRot="1" noChangeAspect="1"/>
          </p:cNvPicPr>
          <p:nvPr>
            <a:videoFile r:link="rId1"/>
          </p:nvPr>
        </p:nvPicPr>
        <p:blipFill>
          <a:blip r:embed="rId5"/>
          <a:stretch>
            <a:fillRect/>
          </a:stretch>
        </p:blipFill>
        <p:spPr>
          <a:xfrm>
            <a:off x="2647669" y="1438160"/>
            <a:ext cx="6896659" cy="5172494"/>
          </a:xfrm>
          <a:prstGeom prst="rect">
            <a:avLst/>
          </a:prstGeom>
        </p:spPr>
      </p:pic>
    </p:spTree>
    <p:extLst>
      <p:ext uri="{BB962C8B-B14F-4D97-AF65-F5344CB8AC3E}">
        <p14:creationId xmlns:p14="http://schemas.microsoft.com/office/powerpoint/2010/main" val="20304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606746" y="426130"/>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5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Hvor mange procent af den plastemballage som vi bruger i Danmark bliver genanvendt?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Ca. 20 %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Ca. 50 %</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Ca. 30 %</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Ca. 80 %</a:t>
            </a:r>
          </a:p>
        </p:txBody>
      </p:sp>
      <p:pic>
        <p:nvPicPr>
          <p:cNvPr id="3" name="Billede 2">
            <a:extLst>
              <a:ext uri="{FF2B5EF4-FFF2-40B4-BE49-F238E27FC236}">
                <a16:creationId xmlns:a16="http://schemas.microsoft.com/office/drawing/2014/main" id="{2F52EACE-65AA-3B0A-ECB1-279D053529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94" t="2523" r="26977" b="6319"/>
          <a:stretch/>
        </p:blipFill>
        <p:spPr>
          <a:xfrm>
            <a:off x="-25483" y="-1"/>
            <a:ext cx="5733956" cy="6846863"/>
          </a:xfrm>
          <a:prstGeom prst="rect">
            <a:avLst/>
          </a:prstGeom>
        </p:spPr>
      </p:pic>
      <p:pic>
        <p:nvPicPr>
          <p:cNvPr id="8" name="Grafik 7" descr="Badge Flueben med massiv udfyldning">
            <a:extLst>
              <a:ext uri="{FF2B5EF4-FFF2-40B4-BE49-F238E27FC236}">
                <a16:creationId xmlns:a16="http://schemas.microsoft.com/office/drawing/2014/main" id="{7AEC66C6-BF32-BA9A-8E77-D322AF3147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7304" y="4103324"/>
            <a:ext cx="914400" cy="914400"/>
          </a:xfrm>
          <a:prstGeom prst="rect">
            <a:avLst/>
          </a:prstGeom>
        </p:spPr>
      </p:pic>
    </p:spTree>
    <p:extLst>
      <p:ext uri="{BB962C8B-B14F-4D97-AF65-F5344CB8AC3E}">
        <p14:creationId xmlns:p14="http://schemas.microsoft.com/office/powerpoint/2010/main" val="274313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Klimaklog – plastik</a:t>
            </a:r>
            <a:br>
              <a:rPr lang="en-DK" sz="4000" b="1" dirty="0">
                <a:solidFill>
                  <a:srgbClr val="005268"/>
                </a:solidFill>
                <a:latin typeface="Merriweather" pitchFamily="2" charset="77"/>
                <a:ea typeface="Lato Heavy" panose="020F0502020204030203" pitchFamily="34" charset="0"/>
                <a:cs typeface="Lato Heavy" panose="020F0502020204030203" pitchFamily="34" charset="0"/>
              </a:rPr>
            </a:b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3" name="Onlinemedier 2" title="Hvorfor og hvordan er plastik et problem for miljøet?">
            <a:hlinkClick r:id="" action="ppaction://media"/>
            <a:extLst>
              <a:ext uri="{FF2B5EF4-FFF2-40B4-BE49-F238E27FC236}">
                <a16:creationId xmlns:a16="http://schemas.microsoft.com/office/drawing/2014/main" id="{44D67BA7-1DAC-E7DE-C4D0-25DF9407D40F}"/>
              </a:ext>
            </a:extLst>
          </p:cNvPr>
          <p:cNvPicPr>
            <a:picLocks noRot="1" noChangeAspect="1"/>
          </p:cNvPicPr>
          <p:nvPr>
            <a:videoFile r:link="rId1"/>
          </p:nvPr>
        </p:nvPicPr>
        <p:blipFill>
          <a:blip r:embed="rId5"/>
          <a:stretch>
            <a:fillRect/>
          </a:stretch>
        </p:blipFill>
        <p:spPr>
          <a:xfrm>
            <a:off x="2034018" y="1808600"/>
            <a:ext cx="8399982" cy="4745990"/>
          </a:xfrm>
          <a:prstGeom prst="rect">
            <a:avLst/>
          </a:prstGeom>
        </p:spPr>
      </p:pic>
    </p:spTree>
    <p:extLst>
      <p:ext uri="{BB962C8B-B14F-4D97-AF65-F5344CB8AC3E}">
        <p14:creationId xmlns:p14="http://schemas.microsoft.com/office/powerpoint/2010/main" val="128771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03065"/>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Plast i naturen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125531" y="1627773"/>
            <a:ext cx="6086016" cy="5078313"/>
          </a:xfrm>
          <a:prstGeom prst="rect">
            <a:avLst/>
          </a:prstGeom>
          <a:noFill/>
        </p:spPr>
        <p:txBody>
          <a:bodyPr wrap="square">
            <a:spAutoFit/>
          </a:bodyPr>
          <a:lstStyle/>
          <a:p>
            <a:r>
              <a:rPr lang="da-DK" dirty="0">
                <a:solidFill>
                  <a:srgbClr val="004155"/>
                </a:solidFill>
                <a:latin typeface="Avenir Book" panose="02000503020000020003"/>
                <a:ea typeface="Lato" panose="020F0502020204030203" pitchFamily="34" charset="0"/>
                <a:cs typeface="Lato" panose="020F0502020204030203" pitchFamily="34" charset="0"/>
              </a:rPr>
              <a:t>Hvad sker der med de resterende 70 % af plastemballagen – en del havner i naturen! </a:t>
            </a:r>
          </a:p>
          <a:p>
            <a:r>
              <a:rPr lang="da-DK" dirty="0">
                <a:solidFill>
                  <a:srgbClr val="004155"/>
                </a:solidFill>
                <a:latin typeface="Avenir Book" panose="02000503020000020003"/>
                <a:ea typeface="Lato" panose="020F0502020204030203" pitchFamily="34" charset="0"/>
                <a:cs typeface="Lato" panose="020F0502020204030203" pitchFamily="34" charset="0"/>
              </a:rPr>
              <a:t> </a:t>
            </a:r>
          </a:p>
          <a:p>
            <a:r>
              <a:rPr lang="da-DK" dirty="0">
                <a:solidFill>
                  <a:srgbClr val="004155"/>
                </a:solidFill>
                <a:latin typeface="Avenir Book" panose="02000503020000020003"/>
                <a:ea typeface="Lato" panose="020F0502020204030203" pitchFamily="34" charset="0"/>
                <a:cs typeface="Lato" panose="020F0502020204030203" pitchFamily="34" charset="0"/>
              </a:rPr>
              <a:t>Hvorfor er det et problem at smide affald, herunder plastik, i naturen?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Et problem for vores miljø: Plast tager flere hundrede år om at blive nedbrudt i naturen og bliver med tiden til mikroplast. F.eks. har mundbind en nedbrydningstid på ca. 450 år.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Et problem for dyrene: Dyrene forveksler plastik med mad og dør af sult. Halvdelen af klodens skildpadder og 90 procent af alle havfugle har plast i maven.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Et problem for vores sundhed: Mikroplast bliver optaget i fødekæden og kan ende i vores mad, ligesom det kan havne i vores drikkevand. Vi spiser ca. 50.000 mikroplast-partikler om året. </a:t>
            </a:r>
          </a:p>
        </p:txBody>
      </p:sp>
      <p:pic>
        <p:nvPicPr>
          <p:cNvPr id="2" name="Billede 1">
            <a:extLst>
              <a:ext uri="{FF2B5EF4-FFF2-40B4-BE49-F238E27FC236}">
                <a16:creationId xmlns:a16="http://schemas.microsoft.com/office/drawing/2014/main" id="{17C37923-34DE-FADC-5426-56B605EF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988"/>
          <a:stretch/>
        </p:blipFill>
        <p:spPr>
          <a:xfrm>
            <a:off x="7315201" y="0"/>
            <a:ext cx="4876800" cy="6867236"/>
          </a:xfrm>
          <a:prstGeom prst="rect">
            <a:avLst/>
          </a:prstGeom>
        </p:spPr>
      </p:pic>
      <p:pic>
        <p:nvPicPr>
          <p:cNvPr id="6" name="Billede 5">
            <a:extLst>
              <a:ext uri="{FF2B5EF4-FFF2-40B4-BE49-F238E27FC236}">
                <a16:creationId xmlns:a16="http://schemas.microsoft.com/office/drawing/2014/main" id="{46B422FD-8446-0772-8158-E331592718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807"/>
          <a:stretch/>
        </p:blipFill>
        <p:spPr>
          <a:xfrm>
            <a:off x="525525" y="2552557"/>
            <a:ext cx="578103" cy="504065"/>
          </a:xfrm>
          <a:prstGeom prst="rect">
            <a:avLst/>
          </a:prstGeom>
        </p:spPr>
      </p:pic>
      <p:pic>
        <p:nvPicPr>
          <p:cNvPr id="7" name="Billede 6">
            <a:extLst>
              <a:ext uri="{FF2B5EF4-FFF2-40B4-BE49-F238E27FC236}">
                <a16:creationId xmlns:a16="http://schemas.microsoft.com/office/drawing/2014/main" id="{BDBC9210-37D3-9AEB-C290-93748AD216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88"/>
          <a:stretch/>
        </p:blipFill>
        <p:spPr>
          <a:xfrm>
            <a:off x="525525" y="1673492"/>
            <a:ext cx="673811" cy="572149"/>
          </a:xfrm>
          <a:prstGeom prst="rect">
            <a:avLst/>
          </a:prstGeom>
        </p:spPr>
      </p:pic>
      <p:pic>
        <p:nvPicPr>
          <p:cNvPr id="8" name="Billede 7">
            <a:extLst>
              <a:ext uri="{FF2B5EF4-FFF2-40B4-BE49-F238E27FC236}">
                <a16:creationId xmlns:a16="http://schemas.microsoft.com/office/drawing/2014/main" id="{851F1E90-9197-E46F-8229-64A9C7C9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111"/>
          <a:stretch/>
        </p:blipFill>
        <p:spPr>
          <a:xfrm>
            <a:off x="368534" y="3333382"/>
            <a:ext cx="792910" cy="665163"/>
          </a:xfrm>
          <a:prstGeom prst="rect">
            <a:avLst/>
          </a:prstGeom>
        </p:spPr>
      </p:pic>
      <p:pic>
        <p:nvPicPr>
          <p:cNvPr id="15" name="Billede 14">
            <a:extLst>
              <a:ext uri="{FF2B5EF4-FFF2-40B4-BE49-F238E27FC236}">
                <a16:creationId xmlns:a16="http://schemas.microsoft.com/office/drawing/2014/main" id="{2E461E8F-AF66-7DB5-9F94-0B65A5C2D3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4259"/>
          <a:stretch/>
        </p:blipFill>
        <p:spPr>
          <a:xfrm>
            <a:off x="347286" y="4340401"/>
            <a:ext cx="924552" cy="792718"/>
          </a:xfrm>
          <a:prstGeom prst="rect">
            <a:avLst/>
          </a:prstGeom>
        </p:spPr>
      </p:pic>
      <p:pic>
        <p:nvPicPr>
          <p:cNvPr id="16" name="Billede 15">
            <a:extLst>
              <a:ext uri="{FF2B5EF4-FFF2-40B4-BE49-F238E27FC236}">
                <a16:creationId xmlns:a16="http://schemas.microsoft.com/office/drawing/2014/main" id="{3A4D08BA-AEB3-EAE8-1113-FB87D29A1C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3148"/>
          <a:stretch/>
        </p:blipFill>
        <p:spPr>
          <a:xfrm>
            <a:off x="435091" y="5502033"/>
            <a:ext cx="718489" cy="624022"/>
          </a:xfrm>
          <a:prstGeom prst="rect">
            <a:avLst/>
          </a:prstGeom>
        </p:spPr>
      </p:pic>
    </p:spTree>
    <p:extLst>
      <p:ext uri="{BB962C8B-B14F-4D97-AF65-F5344CB8AC3E}">
        <p14:creationId xmlns:p14="http://schemas.microsoft.com/office/powerpoint/2010/main" val="48067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303065"/>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Plast i forbrændingsovnen </a:t>
            </a: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32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125531" y="1627773"/>
            <a:ext cx="5889068" cy="5355312"/>
          </a:xfrm>
          <a:prstGeom prst="rect">
            <a:avLst/>
          </a:prstGeom>
          <a:noFill/>
        </p:spPr>
        <p:txBody>
          <a:bodyPr wrap="square">
            <a:spAutoFit/>
          </a:bodyPr>
          <a:lstStyle/>
          <a:p>
            <a:r>
              <a:rPr lang="da-DK" dirty="0">
                <a:solidFill>
                  <a:srgbClr val="004155"/>
                </a:solidFill>
                <a:latin typeface="Avenir Book" panose="02000503020000020003"/>
                <a:ea typeface="Lato" panose="020F0502020204030203" pitchFamily="34" charset="0"/>
                <a:cs typeface="Lato" panose="020F0502020204030203" pitchFamily="34" charset="0"/>
              </a:rPr>
              <a:t>Hvad sker der så med resten af plastemballagen – den går op i røg! </a:t>
            </a:r>
          </a:p>
          <a:p>
            <a:r>
              <a:rPr lang="da-DK" dirty="0">
                <a:solidFill>
                  <a:srgbClr val="004155"/>
                </a:solidFill>
                <a:latin typeface="Avenir Book" panose="02000503020000020003"/>
                <a:ea typeface="Lato" panose="020F0502020204030203" pitchFamily="34" charset="0"/>
                <a:cs typeface="Lato" panose="020F0502020204030203" pitchFamily="34" charset="0"/>
              </a:rPr>
              <a:t> </a:t>
            </a:r>
          </a:p>
          <a:p>
            <a:r>
              <a:rPr lang="da-DK" dirty="0">
                <a:solidFill>
                  <a:srgbClr val="004155"/>
                </a:solidFill>
                <a:latin typeface="Avenir Book" panose="02000503020000020003"/>
                <a:ea typeface="Lato" panose="020F0502020204030203" pitchFamily="34" charset="0"/>
                <a:cs typeface="Lato" panose="020F0502020204030203" pitchFamily="34" charset="0"/>
              </a:rPr>
              <a:t>Hvorfor er det et problem – plast brænder jo rigtig godt og giver god varme i vores radiatorer?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Det er et problem, fordi vi sagtens kan få varme med mere bæredygtige alternativer og langt hovedparten af CO2-udledningen fra vores forbrændingsanlæg kommer fra afbrænding af plastik.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Plastik er lavet af olie, og det anslås at 6 % af verdens olieforbrug går til plastik.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a:p>
            <a:r>
              <a:rPr lang="da-DK" dirty="0">
                <a:solidFill>
                  <a:srgbClr val="004155"/>
                </a:solidFill>
                <a:latin typeface="Avenir Book" panose="02000503020000020003"/>
                <a:ea typeface="Lato" panose="020F0502020204030203" pitchFamily="34" charset="0"/>
                <a:cs typeface="Lato" panose="020F0502020204030203" pitchFamily="34" charset="0"/>
              </a:rPr>
              <a:t>Er plastik et problem i sig selv – nej, plastik kan godt være et fornuftigt materiale til nogle formål, men vi skal sikre os, at vores plast bliver genanvendt, eller endnu bedre - GENBRUGT.  </a:t>
            </a:r>
          </a:p>
          <a:p>
            <a:endParaRPr lang="da-DK"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3" name="Pladsholder til indhold 3">
            <a:extLst>
              <a:ext uri="{FF2B5EF4-FFF2-40B4-BE49-F238E27FC236}">
                <a16:creationId xmlns:a16="http://schemas.microsoft.com/office/drawing/2014/main" id="{EB3D6930-5A5B-92DD-26FF-280A57D72335}"/>
              </a:ext>
            </a:extLst>
          </p:cNvPr>
          <p:cNvPicPr/>
          <p:nvPr/>
        </p:nvPicPr>
        <p:blipFill rotWithShape="1">
          <a:blip r:embed="rId3" cstate="print">
            <a:extLst>
              <a:ext uri="{28A0092B-C50C-407E-A947-70E740481C1C}">
                <a14:useLocalDpi xmlns:a14="http://schemas.microsoft.com/office/drawing/2010/main" val="0"/>
              </a:ext>
            </a:extLst>
          </a:blip>
          <a:srcRect l="30686" t="-1" r="26752" b="281"/>
          <a:stretch/>
        </p:blipFill>
        <p:spPr>
          <a:xfrm>
            <a:off x="7091680" y="-41150"/>
            <a:ext cx="5100320" cy="6899150"/>
          </a:xfrm>
          <a:prstGeom prst="rect">
            <a:avLst/>
          </a:prstGeom>
        </p:spPr>
      </p:pic>
      <p:pic>
        <p:nvPicPr>
          <p:cNvPr id="4" name="Billede 3">
            <a:extLst>
              <a:ext uri="{FF2B5EF4-FFF2-40B4-BE49-F238E27FC236}">
                <a16:creationId xmlns:a16="http://schemas.microsoft.com/office/drawing/2014/main" id="{42EE7E3C-F5CC-DF49-E1DD-4D17BDBF1C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807"/>
          <a:stretch/>
        </p:blipFill>
        <p:spPr>
          <a:xfrm>
            <a:off x="414832" y="2484451"/>
            <a:ext cx="620946" cy="541421"/>
          </a:xfrm>
          <a:prstGeom prst="rect">
            <a:avLst/>
          </a:prstGeom>
        </p:spPr>
      </p:pic>
      <p:pic>
        <p:nvPicPr>
          <p:cNvPr id="9" name="Billede 8">
            <a:extLst>
              <a:ext uri="{FF2B5EF4-FFF2-40B4-BE49-F238E27FC236}">
                <a16:creationId xmlns:a16="http://schemas.microsoft.com/office/drawing/2014/main" id="{CC1627E0-5DFD-06F3-4353-8E2546FC7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035"/>
          <a:stretch/>
        </p:blipFill>
        <p:spPr>
          <a:xfrm>
            <a:off x="289260" y="3222919"/>
            <a:ext cx="913050" cy="784902"/>
          </a:xfrm>
          <a:prstGeom prst="rect">
            <a:avLst/>
          </a:prstGeom>
        </p:spPr>
      </p:pic>
      <p:pic>
        <p:nvPicPr>
          <p:cNvPr id="11" name="Billede 10">
            <a:extLst>
              <a:ext uri="{FF2B5EF4-FFF2-40B4-BE49-F238E27FC236}">
                <a16:creationId xmlns:a16="http://schemas.microsoft.com/office/drawing/2014/main" id="{ACA18133-E23C-7CE7-BDCC-FCB8BAA8E2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088"/>
          <a:stretch/>
        </p:blipFill>
        <p:spPr>
          <a:xfrm>
            <a:off x="363431" y="1673492"/>
            <a:ext cx="723748" cy="614551"/>
          </a:xfrm>
          <a:prstGeom prst="rect">
            <a:avLst/>
          </a:prstGeom>
        </p:spPr>
      </p:pic>
      <p:pic>
        <p:nvPicPr>
          <p:cNvPr id="12" name="Billede 11">
            <a:extLst>
              <a:ext uri="{FF2B5EF4-FFF2-40B4-BE49-F238E27FC236}">
                <a16:creationId xmlns:a16="http://schemas.microsoft.com/office/drawing/2014/main" id="{EDB9C80F-931A-D715-88ED-478124193A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088"/>
          <a:stretch/>
        </p:blipFill>
        <p:spPr>
          <a:xfrm>
            <a:off x="363431" y="4582289"/>
            <a:ext cx="760877" cy="646079"/>
          </a:xfrm>
          <a:prstGeom prst="rect">
            <a:avLst/>
          </a:prstGeom>
        </p:spPr>
      </p:pic>
      <p:pic>
        <p:nvPicPr>
          <p:cNvPr id="13" name="Billede 12">
            <a:extLst>
              <a:ext uri="{FF2B5EF4-FFF2-40B4-BE49-F238E27FC236}">
                <a16:creationId xmlns:a16="http://schemas.microsoft.com/office/drawing/2014/main" id="{0EFF2EF8-5403-A9D6-DEBC-77BEE6B01A1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737"/>
          <a:stretch/>
        </p:blipFill>
        <p:spPr>
          <a:xfrm>
            <a:off x="369924" y="5483999"/>
            <a:ext cx="747889" cy="637674"/>
          </a:xfrm>
          <a:prstGeom prst="rect">
            <a:avLst/>
          </a:prstGeom>
        </p:spPr>
      </p:pic>
    </p:spTree>
    <p:extLst>
      <p:ext uri="{BB962C8B-B14F-4D97-AF65-F5344CB8AC3E}">
        <p14:creationId xmlns:p14="http://schemas.microsoft.com/office/powerpoint/2010/main" val="372829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465787" y="411477"/>
            <a:ext cx="5938822" cy="88626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8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2800" b="1" dirty="0">
                <a:solidFill>
                  <a:srgbClr val="005268"/>
                </a:solidFill>
                <a:latin typeface="Merriweather" pitchFamily="2" charset="77"/>
                <a:ea typeface="Lato Heavy" panose="020F0502020204030203" pitchFamily="34" charset="0"/>
                <a:cs typeface="Lato Heavy" panose="020F0502020204030203" pitchFamily="34" charset="0"/>
              </a:rPr>
              <a:t>Hvordan sikrer vi genanvendelse?</a:t>
            </a:r>
          </a:p>
          <a:p>
            <a:endParaRPr lang="da-DK" sz="28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28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Tekstfelt 4">
            <a:extLst>
              <a:ext uri="{FF2B5EF4-FFF2-40B4-BE49-F238E27FC236}">
                <a16:creationId xmlns:a16="http://schemas.microsoft.com/office/drawing/2014/main" id="{CE0B93E3-F443-87DC-3ACF-B5D49DA41E41}"/>
              </a:ext>
            </a:extLst>
          </p:cNvPr>
          <p:cNvSpPr txBox="1"/>
          <p:nvPr/>
        </p:nvSpPr>
        <p:spPr>
          <a:xfrm>
            <a:off x="1125531" y="1627773"/>
            <a:ext cx="5431623" cy="4093428"/>
          </a:xfrm>
          <a:prstGeom prst="rect">
            <a:avLst/>
          </a:prstGeom>
          <a:noFill/>
        </p:spPr>
        <p:txBody>
          <a:bodyPr wrap="square">
            <a:spAutoFit/>
          </a:bodyPr>
          <a:lstStyle/>
          <a:p>
            <a:r>
              <a:rPr lang="da-DK" sz="2000" dirty="0">
                <a:solidFill>
                  <a:srgbClr val="004155"/>
                </a:solidFill>
                <a:latin typeface="Avenir Book" panose="02000503020000020003"/>
                <a:ea typeface="Lato" panose="020F0502020204030203" pitchFamily="34" charset="0"/>
                <a:cs typeface="Lato" panose="020F0502020204030203" pitchFamily="34" charset="0"/>
              </a:rPr>
              <a:t>Politisk aftale med mål om, at 80 % af plasten skal genanvendes, og at affaldssektoren i Danmark skal være CO2-neutral i 2030.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Det mål kan ikke nås uden jeres hjælp!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Med aftalen er det vedtaget, at vi skal sortere vores affald i 10 fraktioner, så vi får ensartede fraktioner og dermed kan genanvende ressourcerne i stedet for at brænde dem af.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dirty="0">
                <a:solidFill>
                  <a:srgbClr val="004155"/>
                </a:solidFill>
                <a:latin typeface="Avenir Book" panose="02000503020000020003"/>
                <a:ea typeface="Lato" panose="020F0502020204030203" pitchFamily="34" charset="0"/>
                <a:cs typeface="Lato" panose="020F0502020204030203" pitchFamily="34" charset="0"/>
              </a:rPr>
              <a:t>Derfor er det vigtigt, at I sorterer jeres affald.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Billede 1">
            <a:extLst>
              <a:ext uri="{FF2B5EF4-FFF2-40B4-BE49-F238E27FC236}">
                <a16:creationId xmlns:a16="http://schemas.microsoft.com/office/drawing/2014/main" id="{D9CCEB3C-6CCE-AA4B-568F-D60D66C23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02" r="15010" b="1083"/>
          <a:stretch/>
        </p:blipFill>
        <p:spPr>
          <a:xfrm>
            <a:off x="6723686" y="-22721"/>
            <a:ext cx="5468314" cy="6880721"/>
          </a:xfrm>
          <a:prstGeom prst="rect">
            <a:avLst/>
          </a:prstGeom>
        </p:spPr>
      </p:pic>
      <p:pic>
        <p:nvPicPr>
          <p:cNvPr id="6" name="Billede 5">
            <a:extLst>
              <a:ext uri="{FF2B5EF4-FFF2-40B4-BE49-F238E27FC236}">
                <a16:creationId xmlns:a16="http://schemas.microsoft.com/office/drawing/2014/main" id="{A997B954-3306-6FFE-E24C-20BB24141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383905" y="4996824"/>
            <a:ext cx="775797" cy="661469"/>
          </a:xfrm>
          <a:prstGeom prst="rect">
            <a:avLst/>
          </a:prstGeom>
        </p:spPr>
      </p:pic>
      <p:pic>
        <p:nvPicPr>
          <p:cNvPr id="7" name="Billede 6">
            <a:extLst>
              <a:ext uri="{FF2B5EF4-FFF2-40B4-BE49-F238E27FC236}">
                <a16:creationId xmlns:a16="http://schemas.microsoft.com/office/drawing/2014/main" id="{FC3253B5-4A81-B056-B6E7-0F0DD63BFB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10"/>
          <a:stretch/>
        </p:blipFill>
        <p:spPr>
          <a:xfrm>
            <a:off x="279310" y="1627773"/>
            <a:ext cx="846221" cy="725969"/>
          </a:xfrm>
          <a:prstGeom prst="rect">
            <a:avLst/>
          </a:prstGeom>
        </p:spPr>
      </p:pic>
      <p:pic>
        <p:nvPicPr>
          <p:cNvPr id="8" name="Billede 7">
            <a:extLst>
              <a:ext uri="{FF2B5EF4-FFF2-40B4-BE49-F238E27FC236}">
                <a16:creationId xmlns:a16="http://schemas.microsoft.com/office/drawing/2014/main" id="{C42A0387-783F-8A55-C14E-7B7645900A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263"/>
          <a:stretch/>
        </p:blipFill>
        <p:spPr>
          <a:xfrm>
            <a:off x="402845" y="2755349"/>
            <a:ext cx="738335" cy="625642"/>
          </a:xfrm>
          <a:prstGeom prst="rect">
            <a:avLst/>
          </a:prstGeom>
        </p:spPr>
      </p:pic>
      <p:pic>
        <p:nvPicPr>
          <p:cNvPr id="15" name="Billede 14">
            <a:extLst>
              <a:ext uri="{FF2B5EF4-FFF2-40B4-BE49-F238E27FC236}">
                <a16:creationId xmlns:a16="http://schemas.microsoft.com/office/drawing/2014/main" id="{10234FB6-0F39-4E5B-9450-C537F7575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7018"/>
          <a:stretch/>
        </p:blipFill>
        <p:spPr>
          <a:xfrm>
            <a:off x="383905" y="3519674"/>
            <a:ext cx="806475" cy="669233"/>
          </a:xfrm>
          <a:prstGeom prst="rect">
            <a:avLst/>
          </a:prstGeom>
        </p:spPr>
      </p:pic>
    </p:spTree>
    <p:extLst>
      <p:ext uri="{BB962C8B-B14F-4D97-AF65-F5344CB8AC3E}">
        <p14:creationId xmlns:p14="http://schemas.microsoft.com/office/powerpoint/2010/main" val="3241078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07618" y="799149"/>
            <a:ext cx="9536023" cy="513938"/>
          </a:xfrm>
        </p:spPr>
        <p:txBody>
          <a:bodyPr anchor="t">
            <a:noAutofit/>
          </a:bodyPr>
          <a:lstStyle/>
          <a:p>
            <a:pPr algn="l"/>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Nu skal du til at lære dit affald at kende </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5" name="Tekstfelt 4">
            <a:extLst>
              <a:ext uri="{FF2B5EF4-FFF2-40B4-BE49-F238E27FC236}">
                <a16:creationId xmlns:a16="http://schemas.microsoft.com/office/drawing/2014/main" id="{93228194-37AF-A8B1-9481-BA8EEF3D2946}"/>
              </a:ext>
            </a:extLst>
          </p:cNvPr>
          <p:cNvSpPr txBox="1"/>
          <p:nvPr/>
        </p:nvSpPr>
        <p:spPr>
          <a:xfrm>
            <a:off x="2625127" y="1767798"/>
            <a:ext cx="7670800" cy="830997"/>
          </a:xfrm>
          <a:prstGeom prst="rect">
            <a:avLst/>
          </a:prstGeom>
          <a:noFill/>
        </p:spPr>
        <p:txBody>
          <a:bodyPr wrap="square">
            <a:spAutoFit/>
          </a:bodyPr>
          <a:lstStyle/>
          <a:p>
            <a:pPr algn="ctr"/>
            <a:r>
              <a:rPr lang="da-DK" sz="2400" b="1" dirty="0">
                <a:solidFill>
                  <a:srgbClr val="004155"/>
                </a:solidFill>
                <a:latin typeface="Avenir Book" panose="02000503020000020003"/>
                <a:ea typeface="Lato" panose="020F0502020204030203" pitchFamily="34" charset="0"/>
                <a:cs typeface="Lato" panose="020F0502020204030203" pitchFamily="34" charset="0"/>
              </a:rPr>
              <a:t>Her er de 10 fraktioner, du skal sortere dit affald i: </a:t>
            </a:r>
          </a:p>
          <a:p>
            <a:pPr algn="ctr"/>
            <a:endParaRPr lang="da-DK" sz="24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6" name="Billede 5">
            <a:extLst>
              <a:ext uri="{FF2B5EF4-FFF2-40B4-BE49-F238E27FC236}">
                <a16:creationId xmlns:a16="http://schemas.microsoft.com/office/drawing/2014/main" id="{7D7767D3-3319-1A8F-6BE2-F29EC06BC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154" y="2306720"/>
            <a:ext cx="7333333" cy="3200000"/>
          </a:xfrm>
          <a:prstGeom prst="rect">
            <a:avLst/>
          </a:prstGeom>
        </p:spPr>
      </p:pic>
      <p:sp>
        <p:nvSpPr>
          <p:cNvPr id="9" name="Tekstfelt 8">
            <a:extLst>
              <a:ext uri="{FF2B5EF4-FFF2-40B4-BE49-F238E27FC236}">
                <a16:creationId xmlns:a16="http://schemas.microsoft.com/office/drawing/2014/main" id="{803486E8-5249-E6CC-7BE8-828942FA8323}"/>
              </a:ext>
            </a:extLst>
          </p:cNvPr>
          <p:cNvSpPr txBox="1"/>
          <p:nvPr/>
        </p:nvSpPr>
        <p:spPr>
          <a:xfrm>
            <a:off x="2664937" y="5674181"/>
            <a:ext cx="7237766" cy="1200329"/>
          </a:xfrm>
          <a:prstGeom prst="rect">
            <a:avLst/>
          </a:prstGeom>
          <a:noFill/>
        </p:spPr>
        <p:txBody>
          <a:bodyPr wrap="square">
            <a:spAutoFit/>
          </a:bodyPr>
          <a:lstStyle/>
          <a:p>
            <a:pPr algn="ctr"/>
            <a:r>
              <a:rPr lang="da-DK" sz="2400" dirty="0">
                <a:solidFill>
                  <a:srgbClr val="004155"/>
                </a:solidFill>
                <a:latin typeface="Avenir Book" panose="02000503020000020003"/>
                <a:ea typeface="Lato" panose="020F0502020204030203" pitchFamily="34" charset="0"/>
                <a:cs typeface="Lato" panose="020F0502020204030203" pitchFamily="34" charset="0"/>
              </a:rPr>
              <a:t>Hvis du sorterer dit affald, kan vi skabe et marked for de ressourcer, som vi i dag bare smider ud.</a:t>
            </a:r>
          </a:p>
          <a:p>
            <a:endParaRPr lang="da-DK" sz="2400" dirty="0">
              <a:latin typeface="Avenir Book" panose="02000503020000020003"/>
            </a:endParaRPr>
          </a:p>
        </p:txBody>
      </p:sp>
    </p:spTree>
    <p:extLst>
      <p:ext uri="{BB962C8B-B14F-4D97-AF65-F5344CB8AC3E}">
        <p14:creationId xmlns:p14="http://schemas.microsoft.com/office/powerpoint/2010/main" val="3444037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Sidste spørgsmål</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Hvilken af de 10 fraktioner skal din gamle mobiltelefon smides i til genanvendelse?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523106" y="352352"/>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Farligt affald</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Metalaffald</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Restaffald</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Plastaffald</a:t>
            </a:r>
          </a:p>
        </p:txBody>
      </p:sp>
      <p:pic>
        <p:nvPicPr>
          <p:cNvPr id="8" name="Billede 7">
            <a:extLst>
              <a:ext uri="{FF2B5EF4-FFF2-40B4-BE49-F238E27FC236}">
                <a16:creationId xmlns:a16="http://schemas.microsoft.com/office/drawing/2014/main" id="{A657C4C6-B49B-E260-04F7-E15862676D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00" r="3322"/>
          <a:stretch/>
        </p:blipFill>
        <p:spPr>
          <a:xfrm>
            <a:off x="-502463" y="68024"/>
            <a:ext cx="6598463" cy="6721952"/>
          </a:xfrm>
          <a:prstGeom prst="rect">
            <a:avLst/>
          </a:prstGeom>
        </p:spPr>
      </p:pic>
    </p:spTree>
    <p:extLst>
      <p:ext uri="{BB962C8B-B14F-4D97-AF65-F5344CB8AC3E}">
        <p14:creationId xmlns:p14="http://schemas.microsoft.com/office/powerpoint/2010/main" val="1865777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Sidste spørgsmål</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35091" y="2020377"/>
            <a:ext cx="4965145"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400" b="1" dirty="0">
                <a:solidFill>
                  <a:srgbClr val="004155"/>
                </a:solidFill>
                <a:latin typeface="Avenir Book" panose="02000503020000020003"/>
                <a:ea typeface="Lato" panose="020F0502020204030203" pitchFamily="34" charset="0"/>
                <a:cs typeface="Lato" panose="020F0502020204030203" pitchFamily="34" charset="0"/>
              </a:rPr>
              <a:t>Hvilken af de 10 fraktioner skal din gamle mobiltelefon smides i til genanvendelse? </a:t>
            </a:r>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523106" y="352352"/>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447241" y="3357611"/>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Farligt affald</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447241"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Metalaffald</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142995" y="3357610"/>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Restaffald</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142995" y="5017724"/>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Plastaffald</a:t>
            </a:r>
          </a:p>
        </p:txBody>
      </p:sp>
      <p:pic>
        <p:nvPicPr>
          <p:cNvPr id="8" name="Billede 7">
            <a:extLst>
              <a:ext uri="{FF2B5EF4-FFF2-40B4-BE49-F238E27FC236}">
                <a16:creationId xmlns:a16="http://schemas.microsoft.com/office/drawing/2014/main" id="{A657C4C6-B49B-E260-04F7-E15862676D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00" r="3322"/>
          <a:stretch/>
        </p:blipFill>
        <p:spPr>
          <a:xfrm>
            <a:off x="-502463" y="68024"/>
            <a:ext cx="6598463" cy="6721952"/>
          </a:xfrm>
          <a:prstGeom prst="rect">
            <a:avLst/>
          </a:prstGeom>
        </p:spPr>
      </p:pic>
      <p:pic>
        <p:nvPicPr>
          <p:cNvPr id="3" name="Grafik 2" descr="Badge Flueben med massiv udfyldning">
            <a:extLst>
              <a:ext uri="{FF2B5EF4-FFF2-40B4-BE49-F238E27FC236}">
                <a16:creationId xmlns:a16="http://schemas.microsoft.com/office/drawing/2014/main" id="{808C1048-756D-CEDB-9CC5-43420735A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60092" y="4103324"/>
            <a:ext cx="914400" cy="914400"/>
          </a:xfrm>
          <a:prstGeom prst="rect">
            <a:avLst/>
          </a:prstGeom>
        </p:spPr>
      </p:pic>
    </p:spTree>
    <p:extLst>
      <p:ext uri="{BB962C8B-B14F-4D97-AF65-F5344CB8AC3E}">
        <p14:creationId xmlns:p14="http://schemas.microsoft.com/office/powerpoint/2010/main" val="143013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Klimaklog – Affaldshierarkiet</a:t>
            </a:r>
            <a:br>
              <a:rPr lang="en-DK" sz="4000" b="1" dirty="0">
                <a:solidFill>
                  <a:srgbClr val="005268"/>
                </a:solidFill>
                <a:latin typeface="Merriweather" pitchFamily="2" charset="77"/>
                <a:ea typeface="Lato Heavy" panose="020F0502020204030203" pitchFamily="34" charset="0"/>
                <a:cs typeface="Lato Heavy" panose="020F0502020204030203" pitchFamily="34" charset="0"/>
              </a:rPr>
            </a:b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4" name="Onlinemedier 3" title="Affald er ikke bare affald!">
            <a:hlinkClick r:id="" action="ppaction://media"/>
            <a:extLst>
              <a:ext uri="{FF2B5EF4-FFF2-40B4-BE49-F238E27FC236}">
                <a16:creationId xmlns:a16="http://schemas.microsoft.com/office/drawing/2014/main" id="{2406E539-47DA-79AC-DCCF-DA1FF5C2121F}"/>
              </a:ext>
            </a:extLst>
          </p:cNvPr>
          <p:cNvPicPr>
            <a:picLocks noRot="1" noChangeAspect="1"/>
          </p:cNvPicPr>
          <p:nvPr>
            <a:videoFile r:link="rId1"/>
          </p:nvPr>
        </p:nvPicPr>
        <p:blipFill>
          <a:blip r:embed="rId5"/>
          <a:stretch>
            <a:fillRect/>
          </a:stretch>
        </p:blipFill>
        <p:spPr>
          <a:xfrm>
            <a:off x="1929413" y="1854200"/>
            <a:ext cx="8316814" cy="4699000"/>
          </a:xfrm>
          <a:prstGeom prst="rect">
            <a:avLst/>
          </a:prstGeom>
        </p:spPr>
      </p:pic>
    </p:spTree>
    <p:extLst>
      <p:ext uri="{BB962C8B-B14F-4D97-AF65-F5344CB8AC3E}">
        <p14:creationId xmlns:p14="http://schemas.microsoft.com/office/powerpoint/2010/main" val="236115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07618" y="799149"/>
            <a:ext cx="9536023" cy="513938"/>
          </a:xfrm>
        </p:spPr>
        <p:txBody>
          <a:bodyPr anchor="t">
            <a:noAutofit/>
          </a:bodyPr>
          <a:lstStyle/>
          <a:p>
            <a:pPr algn="l"/>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Mindre genanvendelse og mere genbrug</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7" name="Gruppe 6">
            <a:extLst>
              <a:ext uri="{FF2B5EF4-FFF2-40B4-BE49-F238E27FC236}">
                <a16:creationId xmlns:a16="http://schemas.microsoft.com/office/drawing/2014/main" id="{A827760D-FABB-4598-AB69-15A490DD8796}"/>
              </a:ext>
            </a:extLst>
          </p:cNvPr>
          <p:cNvGrpSpPr/>
          <p:nvPr/>
        </p:nvGrpSpPr>
        <p:grpSpPr>
          <a:xfrm>
            <a:off x="775215" y="1767943"/>
            <a:ext cx="10641569" cy="4469988"/>
            <a:chOff x="775215" y="1767943"/>
            <a:chExt cx="10641569" cy="4469988"/>
          </a:xfrm>
        </p:grpSpPr>
        <p:pic>
          <p:nvPicPr>
            <p:cNvPr id="3" name="Picture 2">
              <a:extLst>
                <a:ext uri="{FF2B5EF4-FFF2-40B4-BE49-F238E27FC236}">
                  <a16:creationId xmlns:a16="http://schemas.microsoft.com/office/drawing/2014/main" id="{E2331AA6-83F4-2481-890C-D83C0F98BD42}"/>
                </a:ext>
              </a:extLst>
            </p:cNvPr>
            <p:cNvPicPr>
              <a:picLocks noChangeAspect="1" noChangeArrowheads="1"/>
            </p:cNvPicPr>
            <p:nvPr/>
          </p:nvPicPr>
          <p:blipFill>
            <a:blip r:embed="rId4">
              <a:clrChange>
                <a:clrFrom>
                  <a:srgbClr val="BFD2CC"/>
                </a:clrFrom>
                <a:clrTo>
                  <a:srgbClr val="BFD2CC">
                    <a:alpha val="0"/>
                  </a:srgbClr>
                </a:clrTo>
              </a:clrChange>
              <a:extLst>
                <a:ext uri="{28A0092B-C50C-407E-A947-70E740481C1C}">
                  <a14:useLocalDpi xmlns:a14="http://schemas.microsoft.com/office/drawing/2010/main" val="0"/>
                </a:ext>
              </a:extLst>
            </a:blip>
            <a:srcRect/>
            <a:stretch>
              <a:fillRect/>
            </a:stretch>
          </p:blipFill>
          <p:spPr bwMode="auto">
            <a:xfrm>
              <a:off x="775215" y="1767943"/>
              <a:ext cx="10641569" cy="4469988"/>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6E1582AB-77C9-B304-D00B-4793199B3BDA}"/>
                </a:ext>
              </a:extLst>
            </p:cNvPr>
            <p:cNvSpPr/>
            <p:nvPr/>
          </p:nvSpPr>
          <p:spPr>
            <a:xfrm>
              <a:off x="10295927" y="4659086"/>
              <a:ext cx="1120857" cy="1426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01294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AB-7C10-6440-8A1C-CAC2453EA6C5}"/>
              </a:ext>
            </a:extLst>
          </p:cNvPr>
          <p:cNvSpPr>
            <a:spLocks noGrp="1"/>
          </p:cNvSpPr>
          <p:nvPr>
            <p:ph type="title"/>
          </p:nvPr>
        </p:nvSpPr>
        <p:spPr>
          <a:xfrm>
            <a:off x="465967" y="567426"/>
            <a:ext cx="4874777" cy="1325563"/>
          </a:xfrm>
        </p:spPr>
        <p:txBody>
          <a:bodyPr anchor="t">
            <a:normAutofit/>
          </a:bodyPr>
          <a:lstStyle/>
          <a:p>
            <a:r>
              <a:rPr lang="da-DK" sz="3200" b="1" dirty="0">
                <a:solidFill>
                  <a:srgbClr val="004155"/>
                </a:solidFill>
                <a:latin typeface="Merriweather" pitchFamily="2" charset="77"/>
                <a:ea typeface="Lato Semibold" panose="020F0502020204030203" pitchFamily="34" charset="0"/>
                <a:cs typeface="Lato Semibold" panose="020F0502020204030203" pitchFamily="34" charset="0"/>
              </a:rPr>
              <a:t>Dagsorden</a:t>
            </a:r>
            <a:endParaRPr lang="en-DK" sz="3200" dirty="0">
              <a:latin typeface="Merriweather" pitchFamily="2" charset="77"/>
            </a:endParaRPr>
          </a:p>
        </p:txBody>
      </p:sp>
      <p:sp>
        <p:nvSpPr>
          <p:cNvPr id="3" name="Content Placeholder 2">
            <a:extLst>
              <a:ext uri="{FF2B5EF4-FFF2-40B4-BE49-F238E27FC236}">
                <a16:creationId xmlns:a16="http://schemas.microsoft.com/office/drawing/2014/main" id="{43AEF5C2-01EA-DC49-B181-3C53AF24668D}"/>
              </a:ext>
            </a:extLst>
          </p:cNvPr>
          <p:cNvSpPr>
            <a:spLocks noGrp="1"/>
          </p:cNvSpPr>
          <p:nvPr>
            <p:ph idx="1"/>
          </p:nvPr>
        </p:nvSpPr>
        <p:spPr>
          <a:xfrm>
            <a:off x="522611" y="1767450"/>
            <a:ext cx="4818133" cy="3070056"/>
          </a:xfrm>
        </p:spPr>
        <p:txBody>
          <a:bodyPr anchor="t">
            <a:normAutofit/>
          </a:bodyPr>
          <a:lstStyle/>
          <a:p>
            <a:pPr>
              <a:lnSpc>
                <a:spcPct val="150000"/>
              </a:lnSpc>
            </a:pPr>
            <a:r>
              <a:rPr lang="da-DK" sz="1600" b="1" dirty="0">
                <a:solidFill>
                  <a:srgbClr val="004155"/>
                </a:solidFill>
                <a:latin typeface="Merriweather" pitchFamily="2" charset="77"/>
              </a:rPr>
              <a:t>Oplæg om cirkulær økonomi</a:t>
            </a:r>
          </a:p>
          <a:p>
            <a:pPr>
              <a:lnSpc>
                <a:spcPct val="150000"/>
              </a:lnSpc>
            </a:pPr>
            <a:r>
              <a:rPr lang="da-DK" sz="1600" b="1" dirty="0">
                <a:solidFill>
                  <a:srgbClr val="004155"/>
                </a:solidFill>
                <a:latin typeface="Merriweather" pitchFamily="2" charset="77"/>
              </a:rPr>
              <a:t>Beregn dit CO2-aftryk</a:t>
            </a:r>
          </a:p>
          <a:p>
            <a:pPr>
              <a:lnSpc>
                <a:spcPct val="150000"/>
              </a:lnSpc>
            </a:pPr>
            <a:r>
              <a:rPr lang="da-DK" sz="1600" b="1" dirty="0" err="1">
                <a:solidFill>
                  <a:srgbClr val="004155"/>
                </a:solidFill>
                <a:latin typeface="Merriweather" pitchFamily="2" charset="77"/>
              </a:rPr>
              <a:t>Casearbejde</a:t>
            </a:r>
            <a:endParaRPr lang="da-DK" sz="1600" b="1" dirty="0">
              <a:solidFill>
                <a:srgbClr val="004155"/>
              </a:solidFill>
              <a:latin typeface="Merriweather" pitchFamily="2" charset="77"/>
            </a:endParaRPr>
          </a:p>
          <a:p>
            <a:pPr>
              <a:lnSpc>
                <a:spcPct val="150000"/>
              </a:lnSpc>
            </a:pPr>
            <a:r>
              <a:rPr lang="da-DK" sz="1600" b="1" dirty="0">
                <a:solidFill>
                  <a:srgbClr val="004155"/>
                </a:solidFill>
                <a:latin typeface="Merriweather" pitchFamily="2" charset="77"/>
              </a:rPr>
              <a:t>Dilemma-leg</a:t>
            </a:r>
          </a:p>
          <a:p>
            <a:pPr>
              <a:lnSpc>
                <a:spcPct val="150000"/>
              </a:lnSpc>
            </a:pPr>
            <a:r>
              <a:rPr lang="da-DK" sz="1600" b="1" dirty="0">
                <a:solidFill>
                  <a:srgbClr val="004155"/>
                </a:solidFill>
                <a:latin typeface="Merriweather" pitchFamily="2" charset="77"/>
              </a:rPr>
              <a:t>Tak for i dag </a:t>
            </a:r>
          </a:p>
        </p:txBody>
      </p:sp>
      <p:sp>
        <p:nvSpPr>
          <p:cNvPr id="10" name="Rectangle 9">
            <a:extLst>
              <a:ext uri="{FF2B5EF4-FFF2-40B4-BE49-F238E27FC236}">
                <a16:creationId xmlns:a16="http://schemas.microsoft.com/office/drawing/2014/main" id="{C05A52AC-9D4C-EF4A-8A0B-009884E576EC}"/>
              </a:ext>
            </a:extLst>
          </p:cNvPr>
          <p:cNvSpPr/>
          <p:nvPr/>
        </p:nvSpPr>
        <p:spPr>
          <a:xfrm>
            <a:off x="607619" y="1268073"/>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Picture 2">
            <a:extLst>
              <a:ext uri="{FF2B5EF4-FFF2-40B4-BE49-F238E27FC236}">
                <a16:creationId xmlns:a16="http://schemas.microsoft.com/office/drawing/2014/main" id="{CEC69936-6353-BF5F-2099-E931258E2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7" b="16874"/>
          <a:stretch/>
        </p:blipFill>
        <p:spPr bwMode="auto">
          <a:xfrm>
            <a:off x="5898445" y="0"/>
            <a:ext cx="62935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3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Hvor meget CO2 udleder vi?</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71757"/>
            <a:ext cx="5279078" cy="4493538"/>
          </a:xfrm>
          <a:prstGeom prst="rect">
            <a:avLst/>
          </a:prstGeom>
          <a:noFill/>
        </p:spPr>
        <p:txBody>
          <a:bodyPr wrap="square">
            <a:spAutoFit/>
          </a:bodyPr>
          <a:lstStyle/>
          <a:p>
            <a:r>
              <a:rPr lang="da-DK" sz="2200" dirty="0">
                <a:solidFill>
                  <a:srgbClr val="004155"/>
                </a:solidFill>
                <a:latin typeface="Avenir Book" panose="02000503020000020003"/>
                <a:ea typeface="Lato" panose="020F0502020204030203" pitchFamily="34" charset="0"/>
                <a:cs typeface="Lato" panose="020F0502020204030203" pitchFamily="34" charset="0"/>
              </a:rPr>
              <a:t>En gennemsnitsdanskers forbrugsbaserede klimaaftryk er på </a:t>
            </a:r>
            <a:r>
              <a:rPr lang="da-DK" sz="2200" b="1" dirty="0">
                <a:solidFill>
                  <a:srgbClr val="004155"/>
                </a:solidFill>
                <a:latin typeface="Avenir Book" panose="02000503020000020003"/>
                <a:ea typeface="Lato" panose="020F0502020204030203" pitchFamily="34" charset="0"/>
                <a:cs typeface="Lato" panose="020F0502020204030203" pitchFamily="34" charset="0"/>
              </a:rPr>
              <a:t>17 ton CO2 om året </a:t>
            </a:r>
            <a:r>
              <a:rPr lang="da-DK" sz="2200" dirty="0">
                <a:solidFill>
                  <a:srgbClr val="004155"/>
                </a:solidFill>
                <a:latin typeface="Avenir Book" panose="02000503020000020003"/>
                <a:ea typeface="Lato" panose="020F0502020204030203" pitchFamily="34" charset="0"/>
                <a:cs typeface="Lato" panose="020F0502020204030203" pitchFamily="34" charset="0"/>
              </a:rPr>
              <a:t>ifølge CONCITO.</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Her kommer </a:t>
            </a:r>
            <a:r>
              <a:rPr lang="da-DK" sz="2200" b="1" dirty="0">
                <a:solidFill>
                  <a:srgbClr val="004155"/>
                </a:solidFill>
                <a:latin typeface="Avenir Book" panose="02000503020000020003"/>
                <a:ea typeface="Lato" panose="020F0502020204030203" pitchFamily="34" charset="0"/>
                <a:cs typeface="Lato" panose="020F0502020204030203" pitchFamily="34" charset="0"/>
              </a:rPr>
              <a:t>5 ton CO2 </a:t>
            </a:r>
            <a:r>
              <a:rPr lang="da-DK" sz="2200" dirty="0">
                <a:solidFill>
                  <a:srgbClr val="004155"/>
                </a:solidFill>
                <a:latin typeface="Avenir Book" panose="02000503020000020003"/>
                <a:ea typeface="Lato" panose="020F0502020204030203" pitchFamily="34" charset="0"/>
                <a:cs typeface="Lato" panose="020F0502020204030203" pitchFamily="34" charset="0"/>
              </a:rPr>
              <a:t>fra fælles udledninger fra bl.a. sygehuse og skoler.</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Der er </a:t>
            </a:r>
            <a:r>
              <a:rPr lang="da-DK" sz="2200" b="1" dirty="0">
                <a:solidFill>
                  <a:srgbClr val="004155"/>
                </a:solidFill>
                <a:latin typeface="Avenir Book" panose="02000503020000020003"/>
                <a:ea typeface="Lato" panose="020F0502020204030203" pitchFamily="34" charset="0"/>
                <a:cs typeface="Lato" panose="020F0502020204030203" pitchFamily="34" charset="0"/>
              </a:rPr>
              <a:t>forskellige metoder </a:t>
            </a:r>
            <a:r>
              <a:rPr lang="da-DK" sz="2200" dirty="0">
                <a:solidFill>
                  <a:srgbClr val="004155"/>
                </a:solidFill>
                <a:latin typeface="Avenir Book" panose="02000503020000020003"/>
                <a:ea typeface="Lato" panose="020F0502020204030203" pitchFamily="34" charset="0"/>
                <a:cs typeface="Lato" panose="020F0502020204030203" pitchFamily="34" charset="0"/>
              </a:rPr>
              <a:t>til at beregne CO2-udledninger på.</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Udregn dit eget årlige CO2-aftryk</a:t>
            </a:r>
          </a:p>
          <a:p>
            <a:r>
              <a:rPr lang="da-DK" sz="2200" dirty="0">
                <a:solidFill>
                  <a:srgbClr val="004155"/>
                </a:solidFill>
                <a:latin typeface="Avenir Book" panose="02000503020000020003"/>
                <a:ea typeface="Lato" panose="020F0502020204030203" pitchFamily="34" charset="0"/>
                <a:cs typeface="Lato" panose="020F0502020204030203" pitchFamily="34" charset="0"/>
              </a:rPr>
              <a:t>På </a:t>
            </a:r>
            <a:r>
              <a:rPr lang="da-DK" sz="2200" b="1" dirty="0">
                <a:solidFill>
                  <a:srgbClr val="004155"/>
                </a:solidFill>
                <a:latin typeface="Avenir Book" panose="02000503020000020003"/>
                <a:ea typeface="Lato" panose="020F0502020204030203" pitchFamily="34" charset="0"/>
                <a:cs typeface="Lato" panose="020F0502020204030203" pitchFamily="34" charset="0"/>
              </a:rPr>
              <a:t>https://co2.climaider.com/</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Picture 2" descr="person holding co2 love is in the air signage">
            <a:extLst>
              <a:ext uri="{FF2B5EF4-FFF2-40B4-BE49-F238E27FC236}">
                <a16:creationId xmlns:a16="http://schemas.microsoft.com/office/drawing/2014/main" id="{0BFD44F4-4604-4369-2850-18E89E6EF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9" t="1252" r="19810"/>
          <a:stretch/>
        </p:blipFill>
        <p:spPr bwMode="auto">
          <a:xfrm>
            <a:off x="6851374" y="0"/>
            <a:ext cx="53406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20B63192-999D-2136-6B3A-6B410F692C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318471" y="4665864"/>
            <a:ext cx="775797" cy="661469"/>
          </a:xfrm>
          <a:prstGeom prst="rect">
            <a:avLst/>
          </a:prstGeom>
        </p:spPr>
      </p:pic>
      <p:pic>
        <p:nvPicPr>
          <p:cNvPr id="8" name="Grafik 7" descr="Penge kontur">
            <a:extLst>
              <a:ext uri="{FF2B5EF4-FFF2-40B4-BE49-F238E27FC236}">
                <a16:creationId xmlns:a16="http://schemas.microsoft.com/office/drawing/2014/main" id="{B8CB3E2E-EB35-DE90-3C75-14EF0D699E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046" y="2608660"/>
            <a:ext cx="785408" cy="785408"/>
          </a:xfrm>
          <a:prstGeom prst="rect">
            <a:avLst/>
          </a:prstGeom>
        </p:spPr>
      </p:pic>
      <p:pic>
        <p:nvPicPr>
          <p:cNvPr id="15" name="Grafik 14" descr="Lommeregner kontur">
            <a:extLst>
              <a:ext uri="{FF2B5EF4-FFF2-40B4-BE49-F238E27FC236}">
                <a16:creationId xmlns:a16="http://schemas.microsoft.com/office/drawing/2014/main" id="{8D5DC531-787A-D063-CC95-B48CA0AA8F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903" y="3762251"/>
            <a:ext cx="631909" cy="631909"/>
          </a:xfrm>
          <a:prstGeom prst="rect">
            <a:avLst/>
          </a:prstGeom>
        </p:spPr>
      </p:pic>
      <p:grpSp>
        <p:nvGrpSpPr>
          <p:cNvPr id="20" name="Gruppe 19">
            <a:extLst>
              <a:ext uri="{FF2B5EF4-FFF2-40B4-BE49-F238E27FC236}">
                <a16:creationId xmlns:a16="http://schemas.microsoft.com/office/drawing/2014/main" id="{BBE76EE5-D151-A82A-510C-1DC760B8F600}"/>
              </a:ext>
            </a:extLst>
          </p:cNvPr>
          <p:cNvGrpSpPr/>
          <p:nvPr/>
        </p:nvGrpSpPr>
        <p:grpSpPr>
          <a:xfrm>
            <a:off x="250590" y="1530667"/>
            <a:ext cx="1018533" cy="914400"/>
            <a:chOff x="1237702" y="1583889"/>
            <a:chExt cx="1018533" cy="914400"/>
          </a:xfrm>
        </p:grpSpPr>
        <p:sp>
          <p:nvSpPr>
            <p:cNvPr id="7" name="Tekstfelt 6">
              <a:extLst>
                <a:ext uri="{FF2B5EF4-FFF2-40B4-BE49-F238E27FC236}">
                  <a16:creationId xmlns:a16="http://schemas.microsoft.com/office/drawing/2014/main" id="{E5511EC3-0C6E-C227-CCCC-EE3414C5A3C3}"/>
                </a:ext>
              </a:extLst>
            </p:cNvPr>
            <p:cNvSpPr txBox="1"/>
            <p:nvPr/>
          </p:nvSpPr>
          <p:spPr>
            <a:xfrm>
              <a:off x="1341835" y="1888790"/>
              <a:ext cx="914400" cy="369332"/>
            </a:xfrm>
            <a:prstGeom prst="rect">
              <a:avLst/>
            </a:prstGeom>
            <a:noFill/>
          </p:spPr>
          <p:txBody>
            <a:bodyPr wrap="square" rtlCol="0">
              <a:spAutoFit/>
            </a:bodyPr>
            <a:lstStyle/>
            <a:p>
              <a:r>
                <a:rPr lang="da-DK" b="1" dirty="0">
                  <a:latin typeface="Avenir Book" panose="02000503020000020003"/>
                </a:rPr>
                <a:t>CO2</a:t>
              </a:r>
            </a:p>
          </p:txBody>
        </p:sp>
        <p:pic>
          <p:nvPicPr>
            <p:cNvPr id="16" name="Grafik 15" descr="Sky kontur">
              <a:extLst>
                <a:ext uri="{FF2B5EF4-FFF2-40B4-BE49-F238E27FC236}">
                  <a16:creationId xmlns:a16="http://schemas.microsoft.com/office/drawing/2014/main" id="{EE40D0DD-01FC-8E71-53AC-4D9F68B3D7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37702" y="1583889"/>
              <a:ext cx="914400" cy="914400"/>
            </a:xfrm>
            <a:prstGeom prst="rect">
              <a:avLst/>
            </a:prstGeom>
          </p:spPr>
        </p:pic>
      </p:grpSp>
      <p:grpSp>
        <p:nvGrpSpPr>
          <p:cNvPr id="17" name="Gruppe 16">
            <a:extLst>
              <a:ext uri="{FF2B5EF4-FFF2-40B4-BE49-F238E27FC236}">
                <a16:creationId xmlns:a16="http://schemas.microsoft.com/office/drawing/2014/main" id="{3523E7D6-C87D-26B2-B1E7-BC85A1F8A550}"/>
              </a:ext>
            </a:extLst>
          </p:cNvPr>
          <p:cNvGrpSpPr/>
          <p:nvPr/>
        </p:nvGrpSpPr>
        <p:grpSpPr>
          <a:xfrm rot="784762">
            <a:off x="4425086" y="4098770"/>
            <a:ext cx="2310290" cy="2532888"/>
            <a:chOff x="9580080" y="4028940"/>
            <a:chExt cx="2310290" cy="2532888"/>
          </a:xfrm>
        </p:grpSpPr>
        <p:pic>
          <p:nvPicPr>
            <p:cNvPr id="18" name="Grafik 17" descr="Fabrik kontur">
              <a:extLst>
                <a:ext uri="{FF2B5EF4-FFF2-40B4-BE49-F238E27FC236}">
                  <a16:creationId xmlns:a16="http://schemas.microsoft.com/office/drawing/2014/main" id="{519D3F17-B8C1-BA79-F0C7-51DA40ABCF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17832">
              <a:off x="10272693" y="4944151"/>
              <a:ext cx="1617677" cy="1617677"/>
            </a:xfrm>
            <a:prstGeom prst="rect">
              <a:avLst/>
            </a:prstGeom>
          </p:spPr>
        </p:pic>
        <p:pic>
          <p:nvPicPr>
            <p:cNvPr id="19" name="Grafik 18" descr="Rygning med massiv udfyldning">
              <a:extLst>
                <a:ext uri="{FF2B5EF4-FFF2-40B4-BE49-F238E27FC236}">
                  <a16:creationId xmlns:a16="http://schemas.microsoft.com/office/drawing/2014/main" id="{3A16019D-B381-AE0E-272B-DB7816C30FBA}"/>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30195"/>
            <a:stretch/>
          </p:blipFill>
          <p:spPr>
            <a:xfrm>
              <a:off x="9580080" y="4028940"/>
              <a:ext cx="1394561" cy="973475"/>
            </a:xfrm>
            <a:prstGeom prst="rect">
              <a:avLst/>
            </a:prstGeom>
          </p:spPr>
        </p:pic>
      </p:grpSp>
    </p:spTree>
    <p:extLst>
      <p:ext uri="{BB962C8B-B14F-4D97-AF65-F5344CB8AC3E}">
        <p14:creationId xmlns:p14="http://schemas.microsoft.com/office/powerpoint/2010/main" val="188142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76520"/>
            <a:ext cx="5894782" cy="66941"/>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7" y="258871"/>
            <a:ext cx="5894783"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Når I har udregnet jeres CO2-aftryk</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4990" y="1835568"/>
            <a:ext cx="5337410" cy="4154984"/>
          </a:xfrm>
          <a:prstGeom prst="rect">
            <a:avLst/>
          </a:prstGeom>
          <a:noFill/>
        </p:spPr>
        <p:txBody>
          <a:bodyPr wrap="square">
            <a:spAutoFit/>
          </a:bodyPr>
          <a:lstStyle/>
          <a:p>
            <a:r>
              <a:rPr lang="da-DK" sz="2400" dirty="0">
                <a:solidFill>
                  <a:srgbClr val="004155"/>
                </a:solidFill>
                <a:latin typeface="Avenir Book" panose="02000503020000020003"/>
                <a:ea typeface="Lato" panose="020F0502020204030203" pitchFamily="34" charset="0"/>
                <a:cs typeface="Lato" panose="020F0502020204030203" pitchFamily="34" charset="0"/>
              </a:rPr>
              <a:t>Hvor mange har et CO2-aftryk på over 17 tons?</a:t>
            </a:r>
          </a:p>
          <a:p>
            <a:endParaRPr lang="da-DK" sz="2400" b="1"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Hvor mange har et CO2-aftryk på under 17 tons?</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Hvorfor var jeres udledninger forskellige?</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a:p>
            <a:r>
              <a:rPr lang="da-DK" sz="2400" dirty="0">
                <a:solidFill>
                  <a:srgbClr val="004155"/>
                </a:solidFill>
                <a:latin typeface="Avenir Book" panose="02000503020000020003"/>
                <a:ea typeface="Lato" panose="020F0502020204030203" pitchFamily="34" charset="0"/>
                <a:cs typeface="Lato" panose="020F0502020204030203" pitchFamily="34" charset="0"/>
              </a:rPr>
              <a:t>Hvad kan man gøre for at sænke sine udledninger?</a:t>
            </a:r>
          </a:p>
          <a:p>
            <a:endParaRPr lang="da-DK" sz="24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6" name="Billede 5">
            <a:extLst>
              <a:ext uri="{FF2B5EF4-FFF2-40B4-BE49-F238E27FC236}">
                <a16:creationId xmlns:a16="http://schemas.microsoft.com/office/drawing/2014/main" id="{20B63192-999D-2136-6B3A-6B410F692C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737"/>
          <a:stretch/>
        </p:blipFill>
        <p:spPr>
          <a:xfrm>
            <a:off x="329275" y="4920011"/>
            <a:ext cx="775797" cy="661469"/>
          </a:xfrm>
          <a:prstGeom prst="rect">
            <a:avLst/>
          </a:prstGeom>
        </p:spPr>
      </p:pic>
      <p:grpSp>
        <p:nvGrpSpPr>
          <p:cNvPr id="20" name="Gruppe 19">
            <a:extLst>
              <a:ext uri="{FF2B5EF4-FFF2-40B4-BE49-F238E27FC236}">
                <a16:creationId xmlns:a16="http://schemas.microsoft.com/office/drawing/2014/main" id="{BBE76EE5-D151-A82A-510C-1DC760B8F600}"/>
              </a:ext>
            </a:extLst>
          </p:cNvPr>
          <p:cNvGrpSpPr/>
          <p:nvPr/>
        </p:nvGrpSpPr>
        <p:grpSpPr>
          <a:xfrm>
            <a:off x="318471" y="1636892"/>
            <a:ext cx="1018533" cy="914400"/>
            <a:chOff x="1237702" y="1583889"/>
            <a:chExt cx="1018533" cy="914400"/>
          </a:xfrm>
        </p:grpSpPr>
        <p:sp>
          <p:nvSpPr>
            <p:cNvPr id="7" name="Tekstfelt 6">
              <a:extLst>
                <a:ext uri="{FF2B5EF4-FFF2-40B4-BE49-F238E27FC236}">
                  <a16:creationId xmlns:a16="http://schemas.microsoft.com/office/drawing/2014/main" id="{E5511EC3-0C6E-C227-CCCC-EE3414C5A3C3}"/>
                </a:ext>
              </a:extLst>
            </p:cNvPr>
            <p:cNvSpPr txBox="1"/>
            <p:nvPr/>
          </p:nvSpPr>
          <p:spPr>
            <a:xfrm>
              <a:off x="1341835" y="1888790"/>
              <a:ext cx="914400" cy="369332"/>
            </a:xfrm>
            <a:prstGeom prst="rect">
              <a:avLst/>
            </a:prstGeom>
            <a:noFill/>
          </p:spPr>
          <p:txBody>
            <a:bodyPr wrap="square" rtlCol="0">
              <a:spAutoFit/>
            </a:bodyPr>
            <a:lstStyle/>
            <a:p>
              <a:r>
                <a:rPr lang="da-DK" b="1" dirty="0">
                  <a:latin typeface="Avenir Book" panose="02000503020000020003"/>
                </a:rPr>
                <a:t>CO2</a:t>
              </a:r>
            </a:p>
          </p:txBody>
        </p:sp>
        <p:pic>
          <p:nvPicPr>
            <p:cNvPr id="16" name="Grafik 15" descr="Sky kontur">
              <a:extLst>
                <a:ext uri="{FF2B5EF4-FFF2-40B4-BE49-F238E27FC236}">
                  <a16:creationId xmlns:a16="http://schemas.microsoft.com/office/drawing/2014/main" id="{EE40D0DD-01FC-8E71-53AC-4D9F68B3D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7702" y="1583889"/>
              <a:ext cx="914400" cy="914400"/>
            </a:xfrm>
            <a:prstGeom prst="rect">
              <a:avLst/>
            </a:prstGeom>
          </p:spPr>
        </p:pic>
      </p:grpSp>
      <p:pic>
        <p:nvPicPr>
          <p:cNvPr id="5122" name="Picture 2">
            <a:extLst>
              <a:ext uri="{FF2B5EF4-FFF2-40B4-BE49-F238E27FC236}">
                <a16:creationId xmlns:a16="http://schemas.microsoft.com/office/drawing/2014/main" id="{49CBC1F5-C1FF-3092-61E1-3A60D5C1F1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06" r="16585"/>
          <a:stretch/>
        </p:blipFill>
        <p:spPr bwMode="auto">
          <a:xfrm>
            <a:off x="6988147" y="0"/>
            <a:ext cx="520385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e 2">
            <a:extLst>
              <a:ext uri="{FF2B5EF4-FFF2-40B4-BE49-F238E27FC236}">
                <a16:creationId xmlns:a16="http://schemas.microsoft.com/office/drawing/2014/main" id="{258C7D4C-98D4-439A-0590-30D8F5C951DB}"/>
              </a:ext>
            </a:extLst>
          </p:cNvPr>
          <p:cNvGrpSpPr/>
          <p:nvPr/>
        </p:nvGrpSpPr>
        <p:grpSpPr>
          <a:xfrm>
            <a:off x="266404" y="2763118"/>
            <a:ext cx="1018533" cy="914400"/>
            <a:chOff x="1237702" y="1583889"/>
            <a:chExt cx="1018533" cy="914400"/>
          </a:xfrm>
        </p:grpSpPr>
        <p:sp>
          <p:nvSpPr>
            <p:cNvPr id="4" name="Tekstfelt 3">
              <a:extLst>
                <a:ext uri="{FF2B5EF4-FFF2-40B4-BE49-F238E27FC236}">
                  <a16:creationId xmlns:a16="http://schemas.microsoft.com/office/drawing/2014/main" id="{83C0D7FD-4DF1-9CD5-24E0-0060D1423637}"/>
                </a:ext>
              </a:extLst>
            </p:cNvPr>
            <p:cNvSpPr txBox="1"/>
            <p:nvPr/>
          </p:nvSpPr>
          <p:spPr>
            <a:xfrm>
              <a:off x="1341835" y="1888790"/>
              <a:ext cx="914400" cy="369332"/>
            </a:xfrm>
            <a:prstGeom prst="rect">
              <a:avLst/>
            </a:prstGeom>
            <a:noFill/>
          </p:spPr>
          <p:txBody>
            <a:bodyPr wrap="square" rtlCol="0">
              <a:spAutoFit/>
            </a:bodyPr>
            <a:lstStyle/>
            <a:p>
              <a:r>
                <a:rPr lang="da-DK" b="1" dirty="0">
                  <a:latin typeface="Avenir Book" panose="02000503020000020003"/>
                </a:rPr>
                <a:t>CO2</a:t>
              </a:r>
            </a:p>
          </p:txBody>
        </p:sp>
        <p:pic>
          <p:nvPicPr>
            <p:cNvPr id="9" name="Grafik 8" descr="Sky kontur">
              <a:extLst>
                <a:ext uri="{FF2B5EF4-FFF2-40B4-BE49-F238E27FC236}">
                  <a16:creationId xmlns:a16="http://schemas.microsoft.com/office/drawing/2014/main" id="{433226F5-1D14-6C78-DCB0-BC71BD0D54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7702" y="1583889"/>
              <a:ext cx="914400" cy="914400"/>
            </a:xfrm>
            <a:prstGeom prst="rect">
              <a:avLst/>
            </a:prstGeom>
          </p:spPr>
        </p:pic>
      </p:grpSp>
      <p:pic>
        <p:nvPicPr>
          <p:cNvPr id="12" name="Grafik 11" descr="Spørgsmålstegn kontur">
            <a:extLst>
              <a:ext uri="{FF2B5EF4-FFF2-40B4-BE49-F238E27FC236}">
                <a16:creationId xmlns:a16="http://schemas.microsoft.com/office/drawing/2014/main" id="{4D006372-9936-91F3-F414-AA35A86FF9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4450" y="3857075"/>
            <a:ext cx="760622" cy="760622"/>
          </a:xfrm>
          <a:prstGeom prst="rect">
            <a:avLst/>
          </a:prstGeom>
        </p:spPr>
      </p:pic>
      <p:pic>
        <p:nvPicPr>
          <p:cNvPr id="23" name="Grafik 22" descr="Pil op kontur">
            <a:extLst>
              <a:ext uri="{FF2B5EF4-FFF2-40B4-BE49-F238E27FC236}">
                <a16:creationId xmlns:a16="http://schemas.microsoft.com/office/drawing/2014/main" id="{864F1D0A-26BA-F443-4B02-E6D183BF86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641" y="1874728"/>
            <a:ext cx="472691" cy="472691"/>
          </a:xfrm>
          <a:prstGeom prst="rect">
            <a:avLst/>
          </a:prstGeom>
        </p:spPr>
      </p:pic>
      <p:pic>
        <p:nvPicPr>
          <p:cNvPr id="25" name="Grafik 24" descr="Pil ned kontur">
            <a:extLst>
              <a:ext uri="{FF2B5EF4-FFF2-40B4-BE49-F238E27FC236}">
                <a16:creationId xmlns:a16="http://schemas.microsoft.com/office/drawing/2014/main" id="{BFEA8A5B-9701-70F3-4D29-7A4DDC242A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641" y="2983972"/>
            <a:ext cx="472691" cy="472691"/>
          </a:xfrm>
          <a:prstGeom prst="rect">
            <a:avLst/>
          </a:prstGeom>
        </p:spPr>
      </p:pic>
    </p:spTree>
    <p:extLst>
      <p:ext uri="{BB962C8B-B14F-4D97-AF65-F5344CB8AC3E}">
        <p14:creationId xmlns:p14="http://schemas.microsoft.com/office/powerpoint/2010/main" val="21031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1004137" y="810173"/>
            <a:ext cx="9536023" cy="513938"/>
          </a:xfrm>
        </p:spPr>
        <p:txBody>
          <a:bodyPr anchor="t">
            <a:noAutofit/>
          </a:bodyPr>
          <a:lstStyle/>
          <a:p>
            <a:r>
              <a:rPr lang="da-DK" sz="2800" b="1" dirty="0">
                <a:solidFill>
                  <a:srgbClr val="005268"/>
                </a:solidFill>
                <a:latin typeface="Merriweather" pitchFamily="2" charset="77"/>
                <a:ea typeface="Lato Heavy" panose="020F0502020204030203" pitchFamily="34" charset="0"/>
                <a:cs typeface="Lato Heavy" panose="020F0502020204030203" pitchFamily="34" charset="0"/>
              </a:rPr>
              <a:t>Hvem kan kalde sig ekspert i cirkulær økonomi?</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3" name="Picture 4" descr="woman facing body of water">
            <a:extLst>
              <a:ext uri="{FF2B5EF4-FFF2-40B4-BE49-F238E27FC236}">
                <a16:creationId xmlns:a16="http://schemas.microsoft.com/office/drawing/2014/main" id="{9AED8BA5-2A52-990D-6823-333B68474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559" y="1708358"/>
            <a:ext cx="7116881" cy="472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0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EM i affaldsforebyggelse</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2" y="1671757"/>
            <a:ext cx="5734655" cy="3477875"/>
          </a:xfrm>
          <a:prstGeom prst="rect">
            <a:avLst/>
          </a:prstGeom>
          <a:noFill/>
        </p:spPr>
        <p:txBody>
          <a:bodyPr wrap="square">
            <a:spAutoFit/>
          </a:bodyPr>
          <a:lstStyle/>
          <a:p>
            <a:r>
              <a:rPr lang="da-DK" sz="2200" dirty="0">
                <a:solidFill>
                  <a:srgbClr val="004155"/>
                </a:solidFill>
                <a:latin typeface="Avenir Book" panose="02000503020000020003"/>
                <a:ea typeface="Lato" panose="020F0502020204030203" pitchFamily="34" charset="0"/>
                <a:cs typeface="Lato" panose="020F0502020204030203" pitchFamily="34" charset="0"/>
              </a:rPr>
              <a:t>Alle inddeles i grupper</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Vælg én af de tre cases: </a:t>
            </a:r>
            <a:r>
              <a:rPr lang="da-DK" sz="2200" b="1" dirty="0">
                <a:solidFill>
                  <a:srgbClr val="004155"/>
                </a:solidFill>
                <a:latin typeface="Avenir Book" panose="02000503020000020003"/>
                <a:ea typeface="Lato" panose="020F0502020204030203" pitchFamily="34" charset="0"/>
                <a:cs typeface="Lato" panose="020F0502020204030203" pitchFamily="34" charset="0"/>
              </a:rPr>
              <a:t>Vandflasker, værktøj eller tøj</a:t>
            </a:r>
            <a:br>
              <a:rPr lang="da-DK" sz="2200" dirty="0">
                <a:solidFill>
                  <a:srgbClr val="004155"/>
                </a:solidFill>
                <a:latin typeface="Avenir Book" panose="02000503020000020003"/>
                <a:ea typeface="Lato" panose="020F0502020204030203" pitchFamily="34" charset="0"/>
                <a:cs typeface="Lato" panose="020F0502020204030203" pitchFamily="34" charset="0"/>
              </a:rPr>
            </a:br>
            <a:br>
              <a:rPr lang="da-DK" sz="2200" dirty="0">
                <a:solidFill>
                  <a:srgbClr val="004155"/>
                </a:solidFill>
                <a:latin typeface="Avenir Book" panose="02000503020000020003"/>
                <a:ea typeface="Lato" panose="020F0502020204030203" pitchFamily="34" charset="0"/>
                <a:cs typeface="Lato" panose="020F0502020204030203" pitchFamily="34" charset="0"/>
              </a:rPr>
            </a:br>
            <a:r>
              <a:rPr lang="da-DK" sz="2200" dirty="0">
                <a:solidFill>
                  <a:srgbClr val="004155"/>
                </a:solidFill>
                <a:latin typeface="Avenir Book" panose="02000503020000020003"/>
                <a:ea typeface="Lato" panose="020F0502020204030203" pitchFamily="34" charset="0"/>
                <a:cs typeface="Lato" panose="020F0502020204030203" pitchFamily="34" charset="0"/>
              </a:rPr>
              <a:t>Udvikl en </a:t>
            </a:r>
            <a:r>
              <a:rPr lang="da-DK" sz="2200" b="1" dirty="0">
                <a:solidFill>
                  <a:srgbClr val="004155"/>
                </a:solidFill>
                <a:latin typeface="Avenir Book" panose="02000503020000020003"/>
                <a:ea typeface="Lato" panose="020F0502020204030203" pitchFamily="34" charset="0"/>
                <a:cs typeface="Lato" panose="020F0502020204030203" pitchFamily="34" charset="0"/>
              </a:rPr>
              <a:t>løsning</a:t>
            </a:r>
            <a:r>
              <a:rPr lang="da-DK" sz="2200" dirty="0">
                <a:solidFill>
                  <a:srgbClr val="004155"/>
                </a:solidFill>
                <a:latin typeface="Avenir Book" panose="02000503020000020003"/>
                <a:ea typeface="Lato" panose="020F0502020204030203" pitchFamily="34" charset="0"/>
                <a:cs typeface="Lato" panose="020F0502020204030203" pitchFamily="34" charset="0"/>
              </a:rPr>
              <a:t> på problemet og en </a:t>
            </a:r>
            <a:r>
              <a:rPr lang="da-DK" sz="2200" b="1" dirty="0">
                <a:solidFill>
                  <a:srgbClr val="004155"/>
                </a:solidFill>
                <a:latin typeface="Avenir Book" panose="02000503020000020003"/>
                <a:ea typeface="Lato" panose="020F0502020204030203" pitchFamily="34" charset="0"/>
                <a:cs typeface="Lato" panose="020F0502020204030203" pitchFamily="34" charset="0"/>
              </a:rPr>
              <a:t>pitch</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Alle </a:t>
            </a:r>
            <a:r>
              <a:rPr lang="da-DK" sz="2200" b="1" dirty="0">
                <a:solidFill>
                  <a:srgbClr val="004155"/>
                </a:solidFill>
                <a:latin typeface="Avenir Book" panose="02000503020000020003"/>
                <a:ea typeface="Lato" panose="020F0502020204030203" pitchFamily="34" charset="0"/>
                <a:cs typeface="Lato" panose="020F0502020204030203" pitchFamily="34" charset="0"/>
              </a:rPr>
              <a:t>pitcher </a:t>
            </a:r>
            <a:r>
              <a:rPr lang="da-DK" sz="2200" dirty="0">
                <a:solidFill>
                  <a:srgbClr val="004155"/>
                </a:solidFill>
                <a:latin typeface="Avenir Book" panose="02000503020000020003"/>
                <a:ea typeface="Lato" panose="020F0502020204030203" pitchFamily="34" charset="0"/>
                <a:cs typeface="Lato" panose="020F0502020204030203" pitchFamily="34" charset="0"/>
              </a:rPr>
              <a:t>deres løsninger </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Kåring af </a:t>
            </a:r>
            <a:r>
              <a:rPr lang="da-DK" sz="2200" b="1" dirty="0">
                <a:solidFill>
                  <a:srgbClr val="004155"/>
                </a:solidFill>
                <a:latin typeface="Avenir Book" panose="02000503020000020003"/>
                <a:ea typeface="Lato" panose="020F0502020204030203" pitchFamily="34" charset="0"/>
                <a:cs typeface="Lato" panose="020F0502020204030203" pitchFamily="34" charset="0"/>
              </a:rPr>
              <a:t>den bedste idé!</a:t>
            </a:r>
          </a:p>
        </p:txBody>
      </p:sp>
      <p:pic>
        <p:nvPicPr>
          <p:cNvPr id="3" name="Picture 2" descr="photo of bulb artwork">
            <a:extLst>
              <a:ext uri="{FF2B5EF4-FFF2-40B4-BE49-F238E27FC236}">
                <a16:creationId xmlns:a16="http://schemas.microsoft.com/office/drawing/2014/main" id="{F05FDD6B-714A-99A2-1273-06E18648E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0" t="93" r="45071"/>
          <a:stretch/>
        </p:blipFill>
        <p:spPr bwMode="auto">
          <a:xfrm>
            <a:off x="7456124" y="0"/>
            <a:ext cx="4961866" cy="686275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Badge 4 kontur">
            <a:extLst>
              <a:ext uri="{FF2B5EF4-FFF2-40B4-BE49-F238E27FC236}">
                <a16:creationId xmlns:a16="http://schemas.microsoft.com/office/drawing/2014/main" id="{33CDF73A-BA28-0492-6DB1-445749D104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580" y="4005625"/>
            <a:ext cx="457603" cy="457603"/>
          </a:xfrm>
          <a:prstGeom prst="rect">
            <a:avLst/>
          </a:prstGeom>
        </p:spPr>
      </p:pic>
      <p:pic>
        <p:nvPicPr>
          <p:cNvPr id="9" name="Grafik 8" descr="Badge 3 kontur">
            <a:extLst>
              <a:ext uri="{FF2B5EF4-FFF2-40B4-BE49-F238E27FC236}">
                <a16:creationId xmlns:a16="http://schemas.microsoft.com/office/drawing/2014/main" id="{5B13FB13-5009-C6E9-F085-3EF12257B4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580" y="3342367"/>
            <a:ext cx="457603" cy="457603"/>
          </a:xfrm>
          <a:prstGeom prst="rect">
            <a:avLst/>
          </a:prstGeom>
        </p:spPr>
      </p:pic>
      <p:pic>
        <p:nvPicPr>
          <p:cNvPr id="11" name="Grafik 10" descr="Badge kontur">
            <a:extLst>
              <a:ext uri="{FF2B5EF4-FFF2-40B4-BE49-F238E27FC236}">
                <a16:creationId xmlns:a16="http://schemas.microsoft.com/office/drawing/2014/main" id="{8495BE2F-506D-1123-14BA-AC0DB8D490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581" y="2450307"/>
            <a:ext cx="457603" cy="457603"/>
          </a:xfrm>
          <a:prstGeom prst="rect">
            <a:avLst/>
          </a:prstGeom>
        </p:spPr>
      </p:pic>
      <p:pic>
        <p:nvPicPr>
          <p:cNvPr id="12" name="Grafik 11" descr="Badge 1 kontur">
            <a:extLst>
              <a:ext uri="{FF2B5EF4-FFF2-40B4-BE49-F238E27FC236}">
                <a16:creationId xmlns:a16="http://schemas.microsoft.com/office/drawing/2014/main" id="{111BB262-26C8-8F67-5CBE-7F5888E80A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5581" y="1703066"/>
            <a:ext cx="457603" cy="457603"/>
          </a:xfrm>
          <a:prstGeom prst="rect">
            <a:avLst/>
          </a:prstGeom>
        </p:spPr>
      </p:pic>
      <p:pic>
        <p:nvPicPr>
          <p:cNvPr id="8" name="Grafik 7" descr="Badge 5 kontur">
            <a:extLst>
              <a:ext uri="{FF2B5EF4-FFF2-40B4-BE49-F238E27FC236}">
                <a16:creationId xmlns:a16="http://schemas.microsoft.com/office/drawing/2014/main" id="{9AACFBD1-3EA8-B29E-B3BE-05AA80918B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5581" y="4692029"/>
            <a:ext cx="457603" cy="457603"/>
          </a:xfrm>
          <a:prstGeom prst="rect">
            <a:avLst/>
          </a:prstGeom>
        </p:spPr>
      </p:pic>
      <p:pic>
        <p:nvPicPr>
          <p:cNvPr id="16" name="Grafik 15" descr="Trofæ kontur">
            <a:extLst>
              <a:ext uri="{FF2B5EF4-FFF2-40B4-BE49-F238E27FC236}">
                <a16:creationId xmlns:a16="http://schemas.microsoft.com/office/drawing/2014/main" id="{B6E05AF4-91F4-3447-7AFB-4A2726CE19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771818">
            <a:off x="4647796" y="4132449"/>
            <a:ext cx="2400906" cy="2400906"/>
          </a:xfrm>
          <a:prstGeom prst="rect">
            <a:avLst/>
          </a:prstGeom>
        </p:spPr>
      </p:pic>
    </p:spTree>
    <p:extLst>
      <p:ext uri="{BB962C8B-B14F-4D97-AF65-F5344CB8AC3E}">
        <p14:creationId xmlns:p14="http://schemas.microsoft.com/office/powerpoint/2010/main" val="2139390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1327987" y="681904"/>
            <a:ext cx="9536023" cy="513938"/>
          </a:xfrm>
        </p:spPr>
        <p:txBody>
          <a:bodyPr anchor="t">
            <a:noAutofit/>
          </a:bodyPr>
          <a:lstStyle/>
          <a:p>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EM i affaldsforebyggelse</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Picture 4" descr="clear drinking bottle filled with water">
            <a:extLst>
              <a:ext uri="{FF2B5EF4-FFF2-40B4-BE49-F238E27FC236}">
                <a16:creationId xmlns:a16="http://schemas.microsoft.com/office/drawing/2014/main" id="{29909814-EFE0-F30C-CD63-9D996C41C9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98" t="15050" r="27594"/>
          <a:stretch/>
        </p:blipFill>
        <p:spPr bwMode="auto">
          <a:xfrm>
            <a:off x="912808" y="1938303"/>
            <a:ext cx="3335101" cy="4120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ssorted-color shirt lot hang on rack">
            <a:extLst>
              <a:ext uri="{FF2B5EF4-FFF2-40B4-BE49-F238E27FC236}">
                <a16:creationId xmlns:a16="http://schemas.microsoft.com/office/drawing/2014/main" id="{67C21522-9673-6828-3927-EAC7D5D035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0276" y="1938303"/>
            <a:ext cx="3335101" cy="41688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green Makita cordless drill near angle grinder">
            <a:extLst>
              <a:ext uri="{FF2B5EF4-FFF2-40B4-BE49-F238E27FC236}">
                <a16:creationId xmlns:a16="http://schemas.microsoft.com/office/drawing/2014/main" id="{84AD060C-E51A-7975-9792-9BED2A37323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504"/>
          <a:stretch/>
        </p:blipFill>
        <p:spPr bwMode="auto">
          <a:xfrm>
            <a:off x="4780716" y="1938303"/>
            <a:ext cx="2756753" cy="415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057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Den gode pitch</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81216" y="1556143"/>
            <a:ext cx="6399952" cy="5847755"/>
          </a:xfrm>
          <a:prstGeom prst="rect">
            <a:avLst/>
          </a:prstGeom>
          <a:noFill/>
        </p:spPr>
        <p:txBody>
          <a:bodyPr wrap="square">
            <a:spAutoFit/>
          </a:bodyPr>
          <a:lstStyle/>
          <a:p>
            <a:r>
              <a:rPr lang="da-DK" sz="2200" dirty="0">
                <a:solidFill>
                  <a:srgbClr val="004155"/>
                </a:solidFill>
                <a:latin typeface="Avenir Book" panose="02000503020000020003"/>
                <a:ea typeface="Lato" panose="020F0502020204030203" pitchFamily="34" charset="0"/>
                <a:cs typeface="Lato" panose="020F0502020204030203" pitchFamily="34" charset="0"/>
              </a:rPr>
              <a:t>Beskriv problemstillingen kort samt behovet for en løsning</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Forklar jeres idé/løsning kort og klart</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Hvordan bliver jeres idé til virkelighed? (Overvej procestegning)</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Hvilke udfordringer er der ved jeres idé?</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Hvordan overkommer I udfordringerne?</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r>
              <a:rPr lang="da-DK" sz="2200" dirty="0">
                <a:solidFill>
                  <a:srgbClr val="004155"/>
                </a:solidFill>
                <a:latin typeface="Avenir Book" panose="02000503020000020003"/>
                <a:ea typeface="Lato" panose="020F0502020204030203" pitchFamily="34" charset="0"/>
                <a:cs typeface="Lato" panose="020F0502020204030203" pitchFamily="34" charset="0"/>
              </a:rPr>
              <a:t>Slut af med at opsummere jeres idé klart</a:t>
            </a: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a:p>
            <a:endParaRPr lang="da-DK" sz="2200"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4" name="Grafik 3" descr="Badge 4 kontur">
            <a:extLst>
              <a:ext uri="{FF2B5EF4-FFF2-40B4-BE49-F238E27FC236}">
                <a16:creationId xmlns:a16="http://schemas.microsoft.com/office/drawing/2014/main" id="{33CDF73A-BA28-0492-6DB1-445749D104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524" y="4204257"/>
            <a:ext cx="457603" cy="457603"/>
          </a:xfrm>
          <a:prstGeom prst="rect">
            <a:avLst/>
          </a:prstGeom>
        </p:spPr>
      </p:pic>
      <p:pic>
        <p:nvPicPr>
          <p:cNvPr id="9" name="Grafik 8" descr="Badge 3 kontur">
            <a:extLst>
              <a:ext uri="{FF2B5EF4-FFF2-40B4-BE49-F238E27FC236}">
                <a16:creationId xmlns:a16="http://schemas.microsoft.com/office/drawing/2014/main" id="{5B13FB13-5009-C6E9-F085-3EF12257B4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524" y="3257227"/>
            <a:ext cx="457603" cy="457603"/>
          </a:xfrm>
          <a:prstGeom prst="rect">
            <a:avLst/>
          </a:prstGeom>
        </p:spPr>
      </p:pic>
      <p:pic>
        <p:nvPicPr>
          <p:cNvPr id="11" name="Grafik 10" descr="Badge kontur">
            <a:extLst>
              <a:ext uri="{FF2B5EF4-FFF2-40B4-BE49-F238E27FC236}">
                <a16:creationId xmlns:a16="http://schemas.microsoft.com/office/drawing/2014/main" id="{8495BE2F-506D-1123-14BA-AC0DB8D490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524" y="2565082"/>
            <a:ext cx="457603" cy="457603"/>
          </a:xfrm>
          <a:prstGeom prst="rect">
            <a:avLst/>
          </a:prstGeom>
        </p:spPr>
      </p:pic>
      <p:pic>
        <p:nvPicPr>
          <p:cNvPr id="12" name="Grafik 11" descr="Badge 1 kontur">
            <a:extLst>
              <a:ext uri="{FF2B5EF4-FFF2-40B4-BE49-F238E27FC236}">
                <a16:creationId xmlns:a16="http://schemas.microsoft.com/office/drawing/2014/main" id="{111BB262-26C8-8F67-5CBE-7F5888E80A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6524" y="1587452"/>
            <a:ext cx="457603" cy="457603"/>
          </a:xfrm>
          <a:prstGeom prst="rect">
            <a:avLst/>
          </a:prstGeom>
        </p:spPr>
      </p:pic>
      <p:pic>
        <p:nvPicPr>
          <p:cNvPr id="8" name="Grafik 7" descr="Badge 5 kontur">
            <a:extLst>
              <a:ext uri="{FF2B5EF4-FFF2-40B4-BE49-F238E27FC236}">
                <a16:creationId xmlns:a16="http://schemas.microsoft.com/office/drawing/2014/main" id="{9AACFBD1-3EA8-B29E-B3BE-05AA80918B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6524" y="4891177"/>
            <a:ext cx="457603" cy="457603"/>
          </a:xfrm>
          <a:prstGeom prst="rect">
            <a:avLst/>
          </a:prstGeom>
        </p:spPr>
      </p:pic>
      <p:sp>
        <p:nvSpPr>
          <p:cNvPr id="2" name="Tekstfelt 1">
            <a:extLst>
              <a:ext uri="{FF2B5EF4-FFF2-40B4-BE49-F238E27FC236}">
                <a16:creationId xmlns:a16="http://schemas.microsoft.com/office/drawing/2014/main" id="{08866B91-1ECF-17B7-98C2-140D191B1A5A}"/>
              </a:ext>
            </a:extLst>
          </p:cNvPr>
          <p:cNvSpPr txBox="1"/>
          <p:nvPr/>
        </p:nvSpPr>
        <p:spPr>
          <a:xfrm>
            <a:off x="607618" y="6247347"/>
            <a:ext cx="6114288" cy="461665"/>
          </a:xfrm>
          <a:prstGeom prst="rect">
            <a:avLst/>
          </a:prstGeom>
          <a:noFill/>
        </p:spPr>
        <p:txBody>
          <a:bodyPr wrap="square">
            <a:spAutoFit/>
          </a:bodyPr>
          <a:lstStyle/>
          <a:p>
            <a:r>
              <a:rPr lang="da-DK" sz="2400" b="1" dirty="0">
                <a:solidFill>
                  <a:srgbClr val="004155"/>
                </a:solidFill>
                <a:ea typeface="Lato" panose="020F0502020204030203" pitchFamily="34" charset="0"/>
                <a:cs typeface="Lato" panose="020F0502020204030203" pitchFamily="34" charset="0"/>
              </a:rPr>
              <a:t>Løsningen skal illustreres og vises til </a:t>
            </a:r>
            <a:r>
              <a:rPr lang="da-DK" sz="2400" b="1" dirty="0" err="1">
                <a:solidFill>
                  <a:srgbClr val="004155"/>
                </a:solidFill>
                <a:ea typeface="Lato" panose="020F0502020204030203" pitchFamily="34" charset="0"/>
                <a:cs typeface="Lato" panose="020F0502020204030203" pitchFamily="34" charset="0"/>
              </a:rPr>
              <a:t>pitchen</a:t>
            </a:r>
            <a:r>
              <a:rPr lang="da-DK" sz="2400" b="1" dirty="0">
                <a:solidFill>
                  <a:srgbClr val="004155"/>
                </a:solidFill>
                <a:ea typeface="Lato" panose="020F0502020204030203" pitchFamily="34" charset="0"/>
                <a:cs typeface="Lato" panose="020F0502020204030203" pitchFamily="34" charset="0"/>
              </a:rPr>
              <a:t> </a:t>
            </a:r>
            <a:r>
              <a:rPr lang="da-DK" sz="2400" b="1" dirty="0">
                <a:solidFill>
                  <a:srgbClr val="004155"/>
                </a:solidFill>
                <a:ea typeface="Lato" panose="020F0502020204030203" pitchFamily="34" charset="0"/>
                <a:cs typeface="Lato" panose="020F0502020204030203" pitchFamily="34" charset="0"/>
                <a:sym typeface="Wingdings" panose="05000000000000000000" pitchFamily="2" charset="2"/>
              </a:rPr>
              <a:t></a:t>
            </a:r>
            <a:endParaRPr lang="da-DK" sz="2400" b="1" dirty="0">
              <a:solidFill>
                <a:srgbClr val="004155"/>
              </a:solidFill>
              <a:ea typeface="Lato" panose="020F0502020204030203" pitchFamily="34" charset="0"/>
              <a:cs typeface="Lato" panose="020F0502020204030203" pitchFamily="34" charset="0"/>
            </a:endParaRPr>
          </a:p>
        </p:txBody>
      </p:sp>
      <p:pic>
        <p:nvPicPr>
          <p:cNvPr id="7" name="Grafik 6" descr="Badge 6 kontur">
            <a:extLst>
              <a:ext uri="{FF2B5EF4-FFF2-40B4-BE49-F238E27FC236}">
                <a16:creationId xmlns:a16="http://schemas.microsoft.com/office/drawing/2014/main" id="{A28D8CFD-84C9-A3B1-36E3-0A74F781DFD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7618" y="5537783"/>
            <a:ext cx="466509" cy="466509"/>
          </a:xfrm>
          <a:prstGeom prst="rect">
            <a:avLst/>
          </a:prstGeom>
        </p:spPr>
      </p:pic>
      <p:pic>
        <p:nvPicPr>
          <p:cNvPr id="3074" name="Picture 2" descr="unknown person performing on stage">
            <a:extLst>
              <a:ext uri="{FF2B5EF4-FFF2-40B4-BE49-F238E27FC236}">
                <a16:creationId xmlns:a16="http://schemas.microsoft.com/office/drawing/2014/main" id="{5C6F547B-CC2B-8FC9-8D6F-9D42435B091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3755"/>
          <a:stretch/>
        </p:blipFill>
        <p:spPr bwMode="auto">
          <a:xfrm>
            <a:off x="7409793" y="-39428"/>
            <a:ext cx="4782207" cy="689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88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1327987" y="772526"/>
            <a:ext cx="9536023" cy="513938"/>
          </a:xfrm>
        </p:spPr>
        <p:txBody>
          <a:bodyPr anchor="t">
            <a:noAutofit/>
          </a:bodyPr>
          <a:lstStyle/>
          <a:p>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Kåring af den bedste idé</a:t>
            </a: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15797" y="1493375"/>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4" name="Picture 2" descr="yellow and white trophy">
            <a:extLst>
              <a:ext uri="{FF2B5EF4-FFF2-40B4-BE49-F238E27FC236}">
                <a16:creationId xmlns:a16="http://schemas.microsoft.com/office/drawing/2014/main" id="{67A8ADDE-97EF-DE79-9610-DF3CB4678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283" y="1767798"/>
            <a:ext cx="6997429" cy="466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626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157178" y="6008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Dilemma-leg</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207898" y="2509957"/>
            <a:ext cx="4135627" cy="3046988"/>
          </a:xfrm>
          <a:prstGeom prst="rect">
            <a:avLst/>
          </a:prstGeom>
          <a:noFill/>
        </p:spPr>
        <p:txBody>
          <a:bodyPr wrap="square">
            <a:spAutoFit/>
          </a:bodyPr>
          <a:lstStyle/>
          <a:p>
            <a:pPr algn="ctr"/>
            <a:r>
              <a:rPr lang="da-DK" sz="3200" b="1" dirty="0">
                <a:solidFill>
                  <a:srgbClr val="004155"/>
                </a:solidFill>
                <a:latin typeface="Avenir Book" panose="02000503020000020003"/>
                <a:ea typeface="Lato" panose="020F0502020204030203" pitchFamily="34" charset="0"/>
                <a:cs typeface="Lato" panose="020F0502020204030203" pitchFamily="34" charset="0"/>
              </a:rPr>
              <a:t>Hvilke dilemmaer og overvejelser kan der være forbundet med omstillingen mod et mere cirkulært samfund?</a:t>
            </a:r>
          </a:p>
        </p:txBody>
      </p:sp>
      <p:pic>
        <p:nvPicPr>
          <p:cNvPr id="2" name="Picture 2" descr="text">
            <a:extLst>
              <a:ext uri="{FF2B5EF4-FFF2-40B4-BE49-F238E27FC236}">
                <a16:creationId xmlns:a16="http://schemas.microsoft.com/office/drawing/2014/main" id="{D7665411-17DE-6274-D9CB-C4E39A6ED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 t="-74" r="41494"/>
          <a:stretch/>
        </p:blipFill>
        <p:spPr bwMode="auto">
          <a:xfrm>
            <a:off x="6596830" y="0"/>
            <a:ext cx="57285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01F4C88F-5FA4-7815-1CE7-E5987E7FD8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0"/>
          <a:stretch/>
        </p:blipFill>
        <p:spPr>
          <a:xfrm rot="1671441">
            <a:off x="4424502" y="4826539"/>
            <a:ext cx="1545676" cy="1308100"/>
          </a:xfrm>
          <a:prstGeom prst="rect">
            <a:avLst/>
          </a:prstGeom>
        </p:spPr>
      </p:pic>
      <p:pic>
        <p:nvPicPr>
          <p:cNvPr id="7" name="Billede 6">
            <a:extLst>
              <a:ext uri="{FF2B5EF4-FFF2-40B4-BE49-F238E27FC236}">
                <a16:creationId xmlns:a16="http://schemas.microsoft.com/office/drawing/2014/main" id="{1B7E55B3-CF81-949E-303D-15711399A3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0"/>
          <a:stretch/>
        </p:blipFill>
        <p:spPr>
          <a:xfrm>
            <a:off x="184645" y="4252157"/>
            <a:ext cx="1545676" cy="1308100"/>
          </a:xfrm>
          <a:prstGeom prst="rect">
            <a:avLst/>
          </a:prstGeom>
        </p:spPr>
      </p:pic>
      <p:pic>
        <p:nvPicPr>
          <p:cNvPr id="8" name="Billede 7">
            <a:extLst>
              <a:ext uri="{FF2B5EF4-FFF2-40B4-BE49-F238E27FC236}">
                <a16:creationId xmlns:a16="http://schemas.microsoft.com/office/drawing/2014/main" id="{E4E04CE5-5298-BB18-CA62-113FE573A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0"/>
          <a:stretch/>
        </p:blipFill>
        <p:spPr>
          <a:xfrm>
            <a:off x="5051154" y="1563433"/>
            <a:ext cx="1545676" cy="1308100"/>
          </a:xfrm>
          <a:prstGeom prst="rect">
            <a:avLst/>
          </a:prstGeom>
        </p:spPr>
      </p:pic>
      <p:pic>
        <p:nvPicPr>
          <p:cNvPr id="12" name="Billede 11">
            <a:extLst>
              <a:ext uri="{FF2B5EF4-FFF2-40B4-BE49-F238E27FC236}">
                <a16:creationId xmlns:a16="http://schemas.microsoft.com/office/drawing/2014/main" id="{549A8FC7-57D0-2B0A-561F-C1A3F78845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0"/>
          <a:stretch/>
        </p:blipFill>
        <p:spPr>
          <a:xfrm>
            <a:off x="295177" y="555230"/>
            <a:ext cx="1545676" cy="1308100"/>
          </a:xfrm>
          <a:prstGeom prst="rect">
            <a:avLst/>
          </a:prstGeom>
        </p:spPr>
      </p:pic>
    </p:spTree>
    <p:extLst>
      <p:ext uri="{BB962C8B-B14F-4D97-AF65-F5344CB8AC3E}">
        <p14:creationId xmlns:p14="http://schemas.microsoft.com/office/powerpoint/2010/main" val="3776185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677079"/>
            <a:ext cx="5938822" cy="994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Fem ting du kan gøre</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24015"/>
            <a:ext cx="5497702" cy="4708981"/>
          </a:xfrm>
          <a:prstGeom prst="rect">
            <a:avLst/>
          </a:prstGeom>
          <a:noFill/>
        </p:spPr>
        <p:txBody>
          <a:bodyPr wrap="square">
            <a:spAutoFit/>
          </a:bodyPr>
          <a:lstStyle/>
          <a:p>
            <a:r>
              <a:rPr lang="da-DK" sz="2000" b="1" dirty="0">
                <a:solidFill>
                  <a:srgbClr val="004155"/>
                </a:solidFill>
                <a:latin typeface="Avenir Book" panose="02000503020000020003"/>
                <a:ea typeface="Lato" panose="020F0502020204030203" pitchFamily="34" charset="0"/>
                <a:cs typeface="Lato" panose="020F0502020204030203" pitchFamily="34" charset="0"/>
              </a:rPr>
              <a:t>Tænk over dit forbrug</a:t>
            </a:r>
            <a:r>
              <a:rPr lang="da-DK" sz="2000" dirty="0">
                <a:solidFill>
                  <a:srgbClr val="004155"/>
                </a:solidFill>
                <a:latin typeface="Avenir Book" panose="02000503020000020003"/>
                <a:ea typeface="Lato" panose="020F0502020204030203" pitchFamily="34" charset="0"/>
                <a:cs typeface="Lato" panose="020F0502020204030203" pitchFamily="34" charset="0"/>
              </a:rPr>
              <a:t>: Køb ting brugt, tænk i reparation, kan du bytte eller låne dét, du har brug for? </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Sortér dit affald </a:t>
            </a:r>
            <a:r>
              <a:rPr lang="da-DK" sz="2000" dirty="0">
                <a:solidFill>
                  <a:srgbClr val="004155"/>
                </a:solidFill>
                <a:latin typeface="Avenir Book" panose="02000503020000020003"/>
                <a:ea typeface="Lato" panose="020F0502020204030203" pitchFamily="34" charset="0"/>
                <a:cs typeface="Lato" panose="020F0502020204030203" pitchFamily="34" charset="0"/>
              </a:rPr>
              <a:t>i alle fraktionerne.</a:t>
            </a:r>
          </a:p>
          <a:p>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Bestil et reklamer nej tak-skilt </a:t>
            </a:r>
            <a:r>
              <a:rPr lang="da-DK" sz="2000" dirty="0">
                <a:solidFill>
                  <a:srgbClr val="004155"/>
                </a:solidFill>
                <a:latin typeface="Avenir Book" panose="02000503020000020003"/>
                <a:ea typeface="Lato" panose="020F0502020204030203" pitchFamily="34" charset="0"/>
                <a:cs typeface="Lato" panose="020F0502020204030203" pitchFamily="34" charset="0"/>
              </a:rPr>
              <a:t>og minimér dermed mængden af ulæste reklamer i skraldespanden.</a:t>
            </a:r>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Skriv under på kampagnen </a:t>
            </a:r>
            <a:r>
              <a:rPr lang="da-DK" sz="2000" dirty="0">
                <a:solidFill>
                  <a:srgbClr val="004155"/>
                </a:solidFill>
                <a:latin typeface="Avenir Book" panose="02000503020000020003"/>
                <a:ea typeface="Lato" panose="020F0502020204030203" pitchFamily="34" charset="0"/>
                <a:cs typeface="Lato" panose="020F0502020204030203" pitchFamily="34" charset="0"/>
              </a:rPr>
              <a:t>”Et Danmark uden affald”: </a:t>
            </a:r>
            <a:r>
              <a:rPr lang="da-DK" sz="2000" dirty="0">
                <a:solidFill>
                  <a:srgbClr val="004155"/>
                </a:solidFill>
                <a:latin typeface="Avenir Book" panose="02000503020000020003"/>
                <a:ea typeface="Lato" panose="020F0502020204030203" pitchFamily="34" charset="0"/>
                <a:cs typeface="Lato" panose="020F0502020204030203" pitchFamily="34" charset="0"/>
                <a:hlinkClick r:id="rId3"/>
              </a:rPr>
              <a:t>https://www.emiskrald.dk/</a:t>
            </a:r>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Meld dig ind i DN eller DN Ung </a:t>
            </a:r>
            <a:r>
              <a:rPr lang="da-DK" sz="2000" dirty="0">
                <a:solidFill>
                  <a:srgbClr val="004155"/>
                </a:solidFill>
                <a:latin typeface="Avenir Book" panose="02000503020000020003"/>
                <a:ea typeface="Lato" panose="020F0502020204030203" pitchFamily="34" charset="0"/>
                <a:cs typeface="Lato" panose="020F0502020204030203" pitchFamily="34" charset="0"/>
              </a:rPr>
              <a:t>og lav events og andre spændende arrangementer med fokus på at skabe en mere cirkulær økonomi.</a:t>
            </a:r>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p:txBody>
      </p:sp>
      <p:pic>
        <p:nvPicPr>
          <p:cNvPr id="2" name="Picture 2" descr="blue and white road sign">
            <a:extLst>
              <a:ext uri="{FF2B5EF4-FFF2-40B4-BE49-F238E27FC236}">
                <a16:creationId xmlns:a16="http://schemas.microsoft.com/office/drawing/2014/main" id="{6CD583AA-6EC7-B11C-0D99-374B7E2B43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58" r="10874" b="1984"/>
          <a:stretch/>
        </p:blipFill>
        <p:spPr bwMode="auto">
          <a:xfrm>
            <a:off x="7077862" y="-8956"/>
            <a:ext cx="5114692" cy="6866955"/>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Badge 5 kontur">
            <a:extLst>
              <a:ext uri="{FF2B5EF4-FFF2-40B4-BE49-F238E27FC236}">
                <a16:creationId xmlns:a16="http://schemas.microsoft.com/office/drawing/2014/main" id="{92393EB4-D182-8F63-DA09-D8F00DCD3A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979" y="5478411"/>
            <a:ext cx="624293" cy="624293"/>
          </a:xfrm>
          <a:prstGeom prst="rect">
            <a:avLst/>
          </a:prstGeom>
        </p:spPr>
      </p:pic>
      <p:pic>
        <p:nvPicPr>
          <p:cNvPr id="7" name="Grafik 6" descr="Badge 4 kontur">
            <a:extLst>
              <a:ext uri="{FF2B5EF4-FFF2-40B4-BE49-F238E27FC236}">
                <a16:creationId xmlns:a16="http://schemas.microsoft.com/office/drawing/2014/main" id="{60004A4D-1D22-BB5F-A023-C1B97221CB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979" y="4577901"/>
            <a:ext cx="624293" cy="624293"/>
          </a:xfrm>
          <a:prstGeom prst="rect">
            <a:avLst/>
          </a:prstGeom>
        </p:spPr>
      </p:pic>
      <p:pic>
        <p:nvPicPr>
          <p:cNvPr id="8" name="Grafik 7" descr="Badge 3 kontur">
            <a:extLst>
              <a:ext uri="{FF2B5EF4-FFF2-40B4-BE49-F238E27FC236}">
                <a16:creationId xmlns:a16="http://schemas.microsoft.com/office/drawing/2014/main" id="{2BE9E4AA-1FB7-4B95-004D-3E6EA36AF0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5979" y="3677391"/>
            <a:ext cx="624293" cy="624293"/>
          </a:xfrm>
          <a:prstGeom prst="rect">
            <a:avLst/>
          </a:prstGeom>
        </p:spPr>
      </p:pic>
      <p:pic>
        <p:nvPicPr>
          <p:cNvPr id="12" name="Grafik 11" descr="Badge kontur">
            <a:extLst>
              <a:ext uri="{FF2B5EF4-FFF2-40B4-BE49-F238E27FC236}">
                <a16:creationId xmlns:a16="http://schemas.microsoft.com/office/drawing/2014/main" id="{E5DAAABE-63FD-9168-7325-E947E86D7C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5978" y="2776881"/>
            <a:ext cx="624293" cy="624293"/>
          </a:xfrm>
          <a:prstGeom prst="rect">
            <a:avLst/>
          </a:prstGeom>
        </p:spPr>
      </p:pic>
      <p:pic>
        <p:nvPicPr>
          <p:cNvPr id="15" name="Grafik 14" descr="Badge 1 kontur">
            <a:extLst>
              <a:ext uri="{FF2B5EF4-FFF2-40B4-BE49-F238E27FC236}">
                <a16:creationId xmlns:a16="http://schemas.microsoft.com/office/drawing/2014/main" id="{36D22BC7-DC6F-F626-744F-11D012D6C9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5979" y="1552784"/>
            <a:ext cx="624293" cy="624293"/>
          </a:xfrm>
          <a:prstGeom prst="rect">
            <a:avLst/>
          </a:prstGeom>
        </p:spPr>
      </p:pic>
    </p:spTree>
    <p:extLst>
      <p:ext uri="{BB962C8B-B14F-4D97-AF65-F5344CB8AC3E}">
        <p14:creationId xmlns:p14="http://schemas.microsoft.com/office/powerpoint/2010/main" val="3837683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flipV="1">
            <a:off x="607618" y="1297743"/>
            <a:ext cx="5796991"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607618" y="303065"/>
            <a:ext cx="5938822" cy="99467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a-DK" sz="2400" b="1" dirty="0">
                <a:solidFill>
                  <a:srgbClr val="005268"/>
                </a:solidFill>
                <a:latin typeface="Merriweather" pitchFamily="2" charset="77"/>
                <a:ea typeface="Lato Heavy" panose="020F0502020204030203" pitchFamily="34" charset="0"/>
                <a:cs typeface="Lato Heavy" panose="020F0502020204030203" pitchFamily="34" charset="0"/>
              </a:rPr>
              <a:t>Tre ting Danmarks Naturfredningsforening arbejder for på emballageområdet</a:t>
            </a:r>
          </a:p>
        </p:txBody>
      </p:sp>
      <p:sp>
        <p:nvSpPr>
          <p:cNvPr id="5" name="Tekstfelt 4">
            <a:extLst>
              <a:ext uri="{FF2B5EF4-FFF2-40B4-BE49-F238E27FC236}">
                <a16:creationId xmlns:a16="http://schemas.microsoft.com/office/drawing/2014/main" id="{CE0B93E3-F443-87DC-3ACF-B5D49DA41E41}"/>
              </a:ext>
            </a:extLst>
          </p:cNvPr>
          <p:cNvSpPr txBox="1"/>
          <p:nvPr/>
        </p:nvSpPr>
        <p:spPr>
          <a:xfrm>
            <a:off x="1160273" y="1624015"/>
            <a:ext cx="5135752" cy="4708981"/>
          </a:xfrm>
          <a:prstGeom prst="rect">
            <a:avLst/>
          </a:prstGeom>
          <a:noFill/>
        </p:spPr>
        <p:txBody>
          <a:bodyPr wrap="square">
            <a:spAutoFit/>
          </a:bodyPr>
          <a:lstStyle/>
          <a:p>
            <a:r>
              <a:rPr lang="da-DK" sz="2000" b="1" dirty="0">
                <a:solidFill>
                  <a:srgbClr val="004155"/>
                </a:solidFill>
                <a:latin typeface="Avenir Book" panose="02000503020000020003"/>
                <a:ea typeface="Lato" panose="020F0502020204030203" pitchFamily="34" charset="0"/>
                <a:cs typeface="Lato" panose="020F0502020204030203" pitchFamily="34" charset="0"/>
              </a:rPr>
              <a:t>Takeaway</a:t>
            </a:r>
          </a:p>
          <a:p>
            <a:r>
              <a:rPr lang="da-DK" sz="2000" dirty="0">
                <a:solidFill>
                  <a:srgbClr val="004155"/>
                </a:solidFill>
                <a:latin typeface="Avenir Book" panose="02000503020000020003"/>
                <a:ea typeface="Lato" panose="020F0502020204030203" pitchFamily="34" charset="0"/>
                <a:cs typeface="Lato" panose="020F0502020204030203" pitchFamily="34" charset="0"/>
              </a:rPr>
              <a:t>Et nationalt retursystem for takeaway-emballager.</a:t>
            </a:r>
          </a:p>
          <a:p>
            <a:endParaRPr lang="da-DK" sz="2000" b="1"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Online shopping</a:t>
            </a:r>
          </a:p>
          <a:p>
            <a:r>
              <a:rPr lang="da-DK" sz="2000" dirty="0">
                <a:solidFill>
                  <a:srgbClr val="004155"/>
                </a:solidFill>
                <a:latin typeface="Avenir Book" panose="02000503020000020003"/>
                <a:ea typeface="Lato" panose="020F0502020204030203" pitchFamily="34" charset="0"/>
                <a:cs typeface="Lato" panose="020F0502020204030203" pitchFamily="34" charset="0"/>
              </a:rPr>
              <a:t>Et nationalt retursystem for emballage ved online-køb, så de beholdere, vores indkøbte produkter transporteres i, leveres tilbage igen og genbruges.</a:t>
            </a:r>
          </a:p>
          <a:p>
            <a:endParaRPr lang="da-DK" sz="2000" dirty="0">
              <a:solidFill>
                <a:srgbClr val="004155"/>
              </a:solidFill>
              <a:latin typeface="Avenir Book" panose="02000503020000020003"/>
              <a:ea typeface="Lato" panose="020F0502020204030203" pitchFamily="34" charset="0"/>
              <a:cs typeface="Lato" panose="020F0502020204030203" pitchFamily="34" charset="0"/>
            </a:endParaRPr>
          </a:p>
          <a:p>
            <a:r>
              <a:rPr lang="da-DK" sz="2000" b="1" dirty="0">
                <a:solidFill>
                  <a:srgbClr val="004155"/>
                </a:solidFill>
                <a:latin typeface="Avenir Book" panose="02000503020000020003"/>
                <a:ea typeface="Lato" panose="020F0502020204030203" pitchFamily="34" charset="0"/>
                <a:cs typeface="Lato" panose="020F0502020204030203" pitchFamily="34" charset="0"/>
              </a:rPr>
              <a:t>Supermarkeder</a:t>
            </a:r>
          </a:p>
          <a:p>
            <a:r>
              <a:rPr lang="da-DK" sz="2000" dirty="0">
                <a:solidFill>
                  <a:srgbClr val="004155"/>
                </a:solidFill>
                <a:latin typeface="Avenir Book" panose="02000503020000020003"/>
                <a:ea typeface="Lato" panose="020F0502020204030203" pitchFamily="34" charset="0"/>
                <a:cs typeface="Lato" panose="020F0502020204030203" pitchFamily="34" charset="0"/>
              </a:rPr>
              <a:t>At alle større supermarkeder giver kunderne mulighed for undgå engangsemballage ved at lave genpåfyldningsstationer for blandt andet tørvarer og husholdningsprodukter.</a:t>
            </a:r>
          </a:p>
        </p:txBody>
      </p:sp>
      <p:pic>
        <p:nvPicPr>
          <p:cNvPr id="8" name="Grafik 7" descr="Badge 3 kontur">
            <a:extLst>
              <a:ext uri="{FF2B5EF4-FFF2-40B4-BE49-F238E27FC236}">
                <a16:creationId xmlns:a16="http://schemas.microsoft.com/office/drawing/2014/main" id="{2BE9E4AA-1FB7-4B95-004D-3E6EA36AF0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978" y="4582266"/>
            <a:ext cx="624293" cy="624293"/>
          </a:xfrm>
          <a:prstGeom prst="rect">
            <a:avLst/>
          </a:prstGeom>
        </p:spPr>
      </p:pic>
      <p:pic>
        <p:nvPicPr>
          <p:cNvPr id="12" name="Grafik 11" descr="Badge kontur">
            <a:extLst>
              <a:ext uri="{FF2B5EF4-FFF2-40B4-BE49-F238E27FC236}">
                <a16:creationId xmlns:a16="http://schemas.microsoft.com/office/drawing/2014/main" id="{E5DAAABE-63FD-9168-7325-E947E86D7C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978" y="2758458"/>
            <a:ext cx="624293" cy="624293"/>
          </a:xfrm>
          <a:prstGeom prst="rect">
            <a:avLst/>
          </a:prstGeom>
        </p:spPr>
      </p:pic>
      <p:pic>
        <p:nvPicPr>
          <p:cNvPr id="15" name="Grafik 14" descr="Badge 1 kontur">
            <a:extLst>
              <a:ext uri="{FF2B5EF4-FFF2-40B4-BE49-F238E27FC236}">
                <a16:creationId xmlns:a16="http://schemas.microsoft.com/office/drawing/2014/main" id="{36D22BC7-DC6F-F626-744F-11D012D6C9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978" y="1559888"/>
            <a:ext cx="624293" cy="624293"/>
          </a:xfrm>
          <a:prstGeom prst="rect">
            <a:avLst/>
          </a:prstGeom>
        </p:spPr>
      </p:pic>
      <p:pic>
        <p:nvPicPr>
          <p:cNvPr id="3" name="Picture 2" descr="two brown and black plastic cups">
            <a:extLst>
              <a:ext uri="{FF2B5EF4-FFF2-40B4-BE49-F238E27FC236}">
                <a16:creationId xmlns:a16="http://schemas.microsoft.com/office/drawing/2014/main" id="{72F71D48-E856-C916-32EC-1AC7731165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95" t="13022" b="7221"/>
          <a:stretch/>
        </p:blipFill>
        <p:spPr bwMode="auto">
          <a:xfrm>
            <a:off x="6694298" y="0"/>
            <a:ext cx="54977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713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Klimaklog – cirkulær økonomi</a:t>
            </a:r>
            <a:br>
              <a:rPr lang="en-DK" sz="4000" b="1" dirty="0">
                <a:solidFill>
                  <a:srgbClr val="005268"/>
                </a:solidFill>
                <a:latin typeface="Merriweather" pitchFamily="2" charset="77"/>
                <a:ea typeface="Lato Heavy" panose="020F0502020204030203" pitchFamily="34" charset="0"/>
                <a:cs typeface="Lato Heavy" panose="020F0502020204030203" pitchFamily="34" charset="0"/>
              </a:rPr>
            </a:b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7" name="Onlinemedier 6" title="Hvad er cirkulær økonomi? Og hvorfor er det bæredygtigt?">
            <a:hlinkClick r:id="" action="ppaction://media"/>
            <a:extLst>
              <a:ext uri="{FF2B5EF4-FFF2-40B4-BE49-F238E27FC236}">
                <a16:creationId xmlns:a16="http://schemas.microsoft.com/office/drawing/2014/main" id="{BE438428-9CB5-A7D3-2195-BDB56DAE79A9}"/>
              </a:ext>
            </a:extLst>
          </p:cNvPr>
          <p:cNvPicPr>
            <a:picLocks noRot="1" noChangeAspect="1"/>
          </p:cNvPicPr>
          <p:nvPr>
            <a:videoFile r:link="rId1"/>
          </p:nvPr>
        </p:nvPicPr>
        <p:blipFill>
          <a:blip r:embed="rId5"/>
          <a:stretch>
            <a:fillRect/>
          </a:stretch>
        </p:blipFill>
        <p:spPr>
          <a:xfrm>
            <a:off x="1828800" y="1827530"/>
            <a:ext cx="8534400" cy="4821936"/>
          </a:xfrm>
          <a:prstGeom prst="rect">
            <a:avLst/>
          </a:prstGeom>
        </p:spPr>
      </p:pic>
    </p:spTree>
    <p:extLst>
      <p:ext uri="{BB962C8B-B14F-4D97-AF65-F5344CB8AC3E}">
        <p14:creationId xmlns:p14="http://schemas.microsoft.com/office/powerpoint/2010/main" val="25702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8634FC-B954-FC46-A80E-F7BDC2F2625E}"/>
              </a:ext>
            </a:extLst>
          </p:cNvPr>
          <p:cNvSpPr txBox="1">
            <a:spLocks/>
          </p:cNvSpPr>
          <p:nvPr/>
        </p:nvSpPr>
        <p:spPr>
          <a:xfrm>
            <a:off x="691158" y="1080496"/>
            <a:ext cx="9910706" cy="18368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5400" b="1" dirty="0">
                <a:solidFill>
                  <a:srgbClr val="004155"/>
                </a:solidFill>
                <a:latin typeface="Merriweather" pitchFamily="2" charset="77"/>
                <a:ea typeface="Lato Semibold" panose="020F0502020204030203" pitchFamily="34" charset="0"/>
                <a:cs typeface="Lato Semibold" panose="020F0502020204030203" pitchFamily="34" charset="0"/>
              </a:rPr>
              <a:t>Spørgsmål?</a:t>
            </a:r>
            <a:endParaRPr lang="en-DK" sz="5400" b="1" dirty="0">
              <a:solidFill>
                <a:srgbClr val="004155"/>
              </a:solidFill>
              <a:latin typeface="Merriweather" pitchFamily="2" charset="77"/>
              <a:ea typeface="Lato Semibold" panose="020F0502020204030203" pitchFamily="34" charset="0"/>
              <a:cs typeface="Lato Semibold" panose="020F0502020204030203" pitchFamily="34" charset="0"/>
            </a:endParaRPr>
          </a:p>
        </p:txBody>
      </p:sp>
      <p:sp>
        <p:nvSpPr>
          <p:cNvPr id="6" name="Rectangle 5">
            <a:extLst>
              <a:ext uri="{FF2B5EF4-FFF2-40B4-BE49-F238E27FC236}">
                <a16:creationId xmlns:a16="http://schemas.microsoft.com/office/drawing/2014/main" id="{4CFEB3AB-B180-4643-A39A-3B1D82760723}"/>
              </a:ext>
            </a:extLst>
          </p:cNvPr>
          <p:cNvSpPr/>
          <p:nvPr/>
        </p:nvSpPr>
        <p:spPr>
          <a:xfrm flipV="1">
            <a:off x="691159" y="5556201"/>
            <a:ext cx="10936681"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itle 1">
            <a:extLst>
              <a:ext uri="{FF2B5EF4-FFF2-40B4-BE49-F238E27FC236}">
                <a16:creationId xmlns:a16="http://schemas.microsoft.com/office/drawing/2014/main" id="{BB647070-F8CE-474B-B0D3-11D2AF34E6FF}"/>
              </a:ext>
            </a:extLst>
          </p:cNvPr>
          <p:cNvSpPr txBox="1">
            <a:spLocks/>
          </p:cNvSpPr>
          <p:nvPr/>
        </p:nvSpPr>
        <p:spPr>
          <a:xfrm>
            <a:off x="691158" y="2214054"/>
            <a:ext cx="10554358" cy="10746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800" dirty="0">
                <a:solidFill>
                  <a:srgbClr val="004155"/>
                </a:solidFill>
                <a:latin typeface="Avenir Book" panose="02000503020000020003"/>
                <a:ea typeface="Lato" panose="020F0502020204030203" pitchFamily="34" charset="0"/>
                <a:cs typeface="Lato" panose="020F0502020204030203" pitchFamily="34" charset="0"/>
              </a:rPr>
              <a:t>I er altid meget velkomne til at kontakte Danmarks Naturfredningsforening. Vi svarer gerne på spørgsmål om bl.a. cirkulær økonomi, frivilligt arbejde eller indmeldelse: </a:t>
            </a:r>
            <a:r>
              <a:rPr lang="da-DK" sz="2800" dirty="0">
                <a:solidFill>
                  <a:srgbClr val="004155"/>
                </a:solidFill>
                <a:latin typeface="Avenir Book" panose="02000503020000020003"/>
                <a:ea typeface="Lato" panose="020F0502020204030203" pitchFamily="34" charset="0"/>
                <a:cs typeface="Lato" panose="020F0502020204030203" pitchFamily="34" charset="0"/>
                <a:hlinkClick r:id="rId2"/>
              </a:rPr>
              <a:t>dn@dn.dk</a:t>
            </a:r>
            <a:endParaRPr lang="da-DK" sz="2800" dirty="0">
              <a:solidFill>
                <a:srgbClr val="004155"/>
              </a:solidFill>
              <a:latin typeface="Avenir Book" panose="02000503020000020003"/>
              <a:ea typeface="Lato" panose="020F0502020204030203" pitchFamily="34" charset="0"/>
              <a:cs typeface="Lato" panose="020F0502020204030203" pitchFamily="34" charset="0"/>
            </a:endParaRPr>
          </a:p>
          <a:p>
            <a:pPr algn="l"/>
            <a:endParaRPr lang="da-DK" sz="2800" dirty="0">
              <a:solidFill>
                <a:srgbClr val="004155"/>
              </a:solidFill>
              <a:latin typeface="Avenir Book" panose="02000503020000020003"/>
              <a:ea typeface="Lato" panose="020F0502020204030203" pitchFamily="34" charset="0"/>
              <a:cs typeface="Lato" panose="020F0502020204030203" pitchFamily="34" charset="0"/>
            </a:endParaRPr>
          </a:p>
          <a:p>
            <a:pPr algn="l"/>
            <a:r>
              <a:rPr lang="da-DK" sz="2800" dirty="0">
                <a:solidFill>
                  <a:srgbClr val="004155"/>
                </a:solidFill>
                <a:latin typeface="Avenir Book" panose="02000503020000020003"/>
                <a:ea typeface="Lato" panose="020F0502020204030203" pitchFamily="34" charset="0"/>
                <a:cs typeface="Lato" panose="020F0502020204030203" pitchFamily="34" charset="0"/>
              </a:rPr>
              <a:t>Læs mere om cirkulær økonomi her: </a:t>
            </a:r>
            <a:r>
              <a:rPr lang="da-DK" sz="2800" dirty="0">
                <a:solidFill>
                  <a:srgbClr val="004155"/>
                </a:solidFill>
                <a:latin typeface="Avenir Book" panose="02000503020000020003"/>
                <a:ea typeface="Lato" panose="020F0502020204030203" pitchFamily="34" charset="0"/>
                <a:cs typeface="Lato" panose="020F0502020204030203" pitchFamily="34" charset="0"/>
                <a:hlinkClick r:id="rId3"/>
              </a:rPr>
              <a:t>https://www.dn.dk/vi-arbejder-for/baeredygtighed/cirkulaer-okonomi/</a:t>
            </a:r>
            <a:r>
              <a:rPr lang="da-DK" sz="2800" dirty="0">
                <a:solidFill>
                  <a:srgbClr val="004155"/>
                </a:solidFill>
                <a:latin typeface="Avenir Book" panose="02000503020000020003"/>
                <a:ea typeface="Lato" panose="020F0502020204030203" pitchFamily="34" charset="0"/>
                <a:cs typeface="Lato" panose="020F0502020204030203" pitchFamily="34" charset="0"/>
              </a:rPr>
              <a:t>  </a:t>
            </a:r>
          </a:p>
        </p:txBody>
      </p:sp>
      <p:sp>
        <p:nvSpPr>
          <p:cNvPr id="9" name="Title 1">
            <a:extLst>
              <a:ext uri="{FF2B5EF4-FFF2-40B4-BE49-F238E27FC236}">
                <a16:creationId xmlns:a16="http://schemas.microsoft.com/office/drawing/2014/main" id="{6CE5354A-49BA-F34C-8C87-D28CF9B9A749}"/>
              </a:ext>
            </a:extLst>
          </p:cNvPr>
          <p:cNvSpPr txBox="1">
            <a:spLocks/>
          </p:cNvSpPr>
          <p:nvPr/>
        </p:nvSpPr>
        <p:spPr>
          <a:xfrm>
            <a:off x="691158" y="6148292"/>
            <a:ext cx="4506484" cy="1177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solidFill>
                  <a:srgbClr val="004155"/>
                </a:solidFill>
                <a:latin typeface="Avenir Book" panose="02000503020000020003" pitchFamily="2" charset="0"/>
                <a:ea typeface="Lato" panose="020F0502020204030203" pitchFamily="34" charset="0"/>
                <a:cs typeface="Lato" panose="020F0502020204030203" pitchFamily="34" charset="0"/>
              </a:rPr>
              <a:t>Danmarks Naturfredningsforening 2023</a:t>
            </a:r>
          </a:p>
        </p:txBody>
      </p:sp>
      <p:pic>
        <p:nvPicPr>
          <p:cNvPr id="11" name="Picture 10" descr="A picture containing logo&#10;&#10;Description automatically generated">
            <a:extLst>
              <a:ext uri="{FF2B5EF4-FFF2-40B4-BE49-F238E27FC236}">
                <a16:creationId xmlns:a16="http://schemas.microsoft.com/office/drawing/2014/main" id="{C4522972-A48C-884B-B62A-A0048374E2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7087" y="5802281"/>
            <a:ext cx="1440936" cy="783869"/>
          </a:xfrm>
          <a:prstGeom prst="rect">
            <a:avLst/>
          </a:prstGeom>
        </p:spPr>
      </p:pic>
    </p:spTree>
    <p:extLst>
      <p:ext uri="{BB962C8B-B14F-4D97-AF65-F5344CB8AC3E}">
        <p14:creationId xmlns:p14="http://schemas.microsoft.com/office/powerpoint/2010/main" val="3986912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8634FC-B954-FC46-A80E-F7BDC2F2625E}"/>
              </a:ext>
            </a:extLst>
          </p:cNvPr>
          <p:cNvSpPr txBox="1">
            <a:spLocks/>
          </p:cNvSpPr>
          <p:nvPr/>
        </p:nvSpPr>
        <p:spPr>
          <a:xfrm>
            <a:off x="3193058" y="2527718"/>
            <a:ext cx="9910706" cy="18368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5400" b="1" dirty="0">
                <a:solidFill>
                  <a:srgbClr val="004155"/>
                </a:solidFill>
                <a:latin typeface="Merriweather" pitchFamily="2" charset="77"/>
                <a:ea typeface="Lato Semibold" panose="020F0502020204030203" pitchFamily="34" charset="0"/>
                <a:cs typeface="Lato Semibold" panose="020F0502020204030203" pitchFamily="34" charset="0"/>
              </a:rPr>
              <a:t>Tak for jeres tid!</a:t>
            </a:r>
            <a:endParaRPr lang="en-DK" sz="5400" b="1" dirty="0">
              <a:solidFill>
                <a:srgbClr val="004155"/>
              </a:solidFill>
              <a:latin typeface="Merriweather" pitchFamily="2" charset="77"/>
              <a:ea typeface="Lato Semibold" panose="020F0502020204030203" pitchFamily="34" charset="0"/>
              <a:cs typeface="Lato Semibold" panose="020F0502020204030203" pitchFamily="34" charset="0"/>
            </a:endParaRPr>
          </a:p>
        </p:txBody>
      </p:sp>
      <p:sp>
        <p:nvSpPr>
          <p:cNvPr id="6" name="Rectangle 5">
            <a:extLst>
              <a:ext uri="{FF2B5EF4-FFF2-40B4-BE49-F238E27FC236}">
                <a16:creationId xmlns:a16="http://schemas.microsoft.com/office/drawing/2014/main" id="{4CFEB3AB-B180-4643-A39A-3B1D82760723}"/>
              </a:ext>
            </a:extLst>
          </p:cNvPr>
          <p:cNvSpPr/>
          <p:nvPr/>
        </p:nvSpPr>
        <p:spPr>
          <a:xfrm flipV="1">
            <a:off x="691159" y="5556201"/>
            <a:ext cx="10936681"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9" name="Title 1">
            <a:extLst>
              <a:ext uri="{FF2B5EF4-FFF2-40B4-BE49-F238E27FC236}">
                <a16:creationId xmlns:a16="http://schemas.microsoft.com/office/drawing/2014/main" id="{6CE5354A-49BA-F34C-8C87-D28CF9B9A749}"/>
              </a:ext>
            </a:extLst>
          </p:cNvPr>
          <p:cNvSpPr txBox="1">
            <a:spLocks/>
          </p:cNvSpPr>
          <p:nvPr/>
        </p:nvSpPr>
        <p:spPr>
          <a:xfrm>
            <a:off x="691158" y="6096000"/>
            <a:ext cx="4506484" cy="17005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solidFill>
                  <a:srgbClr val="004155"/>
                </a:solidFill>
                <a:latin typeface="Avenir Book" panose="02000503020000020003" pitchFamily="2" charset="0"/>
                <a:ea typeface="Lato" panose="020F0502020204030203" pitchFamily="34" charset="0"/>
                <a:cs typeface="Lato" panose="020F0502020204030203" pitchFamily="34" charset="0"/>
              </a:rPr>
              <a:t>Danmarks Naturfredningsforening 2023</a:t>
            </a:r>
          </a:p>
        </p:txBody>
      </p:sp>
      <p:pic>
        <p:nvPicPr>
          <p:cNvPr id="11" name="Picture 10" descr="A picture containing logo&#10;&#10;Description automatically generated">
            <a:extLst>
              <a:ext uri="{FF2B5EF4-FFF2-40B4-BE49-F238E27FC236}">
                <a16:creationId xmlns:a16="http://schemas.microsoft.com/office/drawing/2014/main" id="{C4522972-A48C-884B-B62A-A0048374E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27087" y="5802281"/>
            <a:ext cx="1440936" cy="783869"/>
          </a:xfrm>
          <a:prstGeom prst="rect">
            <a:avLst/>
          </a:prstGeom>
        </p:spPr>
      </p:pic>
    </p:spTree>
    <p:extLst>
      <p:ext uri="{BB962C8B-B14F-4D97-AF65-F5344CB8AC3E}">
        <p14:creationId xmlns:p14="http://schemas.microsoft.com/office/powerpoint/2010/main" val="293418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623977" y="750733"/>
            <a:ext cx="8591143" cy="513938"/>
          </a:xfrm>
        </p:spPr>
        <p:txBody>
          <a:bodyPr anchor="t">
            <a:noAutofit/>
          </a:bodyPr>
          <a:lstStyle/>
          <a:p>
            <a:pPr algn="l"/>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Fra lineær til cirkulær økonomi</a:t>
            </a:r>
            <a:endParaRPr lang="en-DK" sz="4000" dirty="0">
              <a:solidFill>
                <a:srgbClr val="005268"/>
              </a:solidFill>
              <a:latin typeface="Merriweather Light" pitchFamily="2" charset="77"/>
              <a:ea typeface="Lato Heavy" panose="020F0502020204030203" pitchFamily="34" charset="0"/>
              <a:cs typeface="Lato Heavy" panose="020F0502020204030203" pitchFamily="34" charset="0"/>
            </a:endParaRPr>
          </a:p>
        </p:txBody>
      </p:sp>
      <p:pic>
        <p:nvPicPr>
          <p:cNvPr id="8" name="Picture 7" descr="A picture containing logo&#10;&#10;Description automatically generated">
            <a:extLst>
              <a:ext uri="{FF2B5EF4-FFF2-40B4-BE49-F238E27FC236}">
                <a16:creationId xmlns:a16="http://schemas.microsoft.com/office/drawing/2014/main" id="{FE09CA3E-23E6-5F4D-93F9-B1F196C43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572651"/>
            <a:ext cx="1272096" cy="692020"/>
          </a:xfrm>
          <a:prstGeom prst="rect">
            <a:avLst/>
          </a:prstGeom>
        </p:spPr>
      </p:pic>
      <p:sp>
        <p:nvSpPr>
          <p:cNvPr id="11" name="Rectangle 10">
            <a:extLst>
              <a:ext uri="{FF2B5EF4-FFF2-40B4-BE49-F238E27FC236}">
                <a16:creationId xmlns:a16="http://schemas.microsoft.com/office/drawing/2014/main" id="{217F496E-C654-CE4F-86EB-1DE20340272C}"/>
              </a:ext>
            </a:extLst>
          </p:cNvPr>
          <p:cNvSpPr/>
          <p:nvPr/>
        </p:nvSpPr>
        <p:spPr>
          <a:xfrm>
            <a:off x="607618" y="1634331"/>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 name="Subtitle 2">
            <a:extLst>
              <a:ext uri="{FF2B5EF4-FFF2-40B4-BE49-F238E27FC236}">
                <a16:creationId xmlns:a16="http://schemas.microsoft.com/office/drawing/2014/main" id="{D686E318-0EB4-257A-2AB5-B33682B29DCC}"/>
              </a:ext>
            </a:extLst>
          </p:cNvPr>
          <p:cNvSpPr txBox="1">
            <a:spLocks/>
          </p:cNvSpPr>
          <p:nvPr/>
        </p:nvSpPr>
        <p:spPr>
          <a:xfrm>
            <a:off x="340357" y="3585489"/>
            <a:ext cx="5755643" cy="2091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I dag har vi en lineær økonomi, hvor vi udvinder ressourcer fra naturen, producerer, forbruger og smider ud. </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I en fuldt cirkulær økonomi er ressourcerne i et kredsløb - affald findes ikke.</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Det er uholdbart at fortsætte vores brug-og-smid-væk-kultur, da vores forbrug og produktion har store konsekvenser for vores miljø, natur og klima. </a:t>
            </a:r>
          </a:p>
          <a:p>
            <a:pPr>
              <a:lnSpc>
                <a:spcPct val="100000"/>
              </a:lnSpc>
              <a:defRPr/>
            </a:pPr>
            <a:endPar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endParaRPr>
          </a:p>
        </p:txBody>
      </p:sp>
      <p:grpSp>
        <p:nvGrpSpPr>
          <p:cNvPr id="33" name="Gruppe 32">
            <a:extLst>
              <a:ext uri="{FF2B5EF4-FFF2-40B4-BE49-F238E27FC236}">
                <a16:creationId xmlns:a16="http://schemas.microsoft.com/office/drawing/2014/main" id="{6D85D71B-716B-EFBF-A4B4-A3DA70783668}"/>
              </a:ext>
            </a:extLst>
          </p:cNvPr>
          <p:cNvGrpSpPr/>
          <p:nvPr/>
        </p:nvGrpSpPr>
        <p:grpSpPr>
          <a:xfrm>
            <a:off x="587748" y="1827940"/>
            <a:ext cx="4732463" cy="492443"/>
            <a:chOff x="587748" y="1827940"/>
            <a:chExt cx="4732463" cy="492443"/>
          </a:xfrm>
        </p:grpSpPr>
        <p:sp>
          <p:nvSpPr>
            <p:cNvPr id="4" name="TextBox 16">
              <a:extLst>
                <a:ext uri="{FF2B5EF4-FFF2-40B4-BE49-F238E27FC236}">
                  <a16:creationId xmlns:a16="http://schemas.microsoft.com/office/drawing/2014/main" id="{1D4C7F3A-C21D-8753-4104-B8D8A136C61A}"/>
                </a:ext>
              </a:extLst>
            </p:cNvPr>
            <p:cNvSpPr txBox="1"/>
            <p:nvPr/>
          </p:nvSpPr>
          <p:spPr>
            <a:xfrm>
              <a:off x="587748" y="1827940"/>
              <a:ext cx="4732463" cy="492443"/>
            </a:xfrm>
            <a:prstGeom prst="rect">
              <a:avLst/>
            </a:prstGeom>
            <a:noFill/>
          </p:spPr>
          <p:txBody>
            <a:bodyPr wrap="square" rtlCol="0">
              <a:spAutoFit/>
            </a:bodyPr>
            <a:lstStyle/>
            <a:p>
              <a:pPr algn="ctr"/>
              <a:r>
                <a:rPr lang="da-DK" sz="2600" b="1" dirty="0">
                  <a:solidFill>
                    <a:srgbClr val="005268"/>
                  </a:solidFill>
                  <a:latin typeface="Merriweather" pitchFamily="2" charset="77"/>
                  <a:ea typeface="Lato Heavy" panose="020F0502020204030203" pitchFamily="34" charset="0"/>
                  <a:cs typeface="Lato Heavy" panose="020F0502020204030203" pitchFamily="34" charset="0"/>
                </a:rPr>
                <a:t>Lineær økonomi</a:t>
              </a:r>
              <a:endParaRPr lang="en-DK" sz="26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5" name="Rectangle 17">
              <a:extLst>
                <a:ext uri="{FF2B5EF4-FFF2-40B4-BE49-F238E27FC236}">
                  <a16:creationId xmlns:a16="http://schemas.microsoft.com/office/drawing/2014/main" id="{0A3B8203-E457-CC5E-77D5-A05557B365EB}"/>
                </a:ext>
              </a:extLst>
            </p:cNvPr>
            <p:cNvSpPr/>
            <p:nvPr/>
          </p:nvSpPr>
          <p:spPr>
            <a:xfrm>
              <a:off x="1573501" y="2254556"/>
              <a:ext cx="2760956" cy="515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nvGrpSpPr>
          <p:cNvPr id="34" name="Gruppe 33">
            <a:extLst>
              <a:ext uri="{FF2B5EF4-FFF2-40B4-BE49-F238E27FC236}">
                <a16:creationId xmlns:a16="http://schemas.microsoft.com/office/drawing/2014/main" id="{775769B5-70A8-DC9D-184A-438985216F1E}"/>
              </a:ext>
            </a:extLst>
          </p:cNvPr>
          <p:cNvGrpSpPr/>
          <p:nvPr/>
        </p:nvGrpSpPr>
        <p:grpSpPr>
          <a:xfrm>
            <a:off x="7658362" y="1827940"/>
            <a:ext cx="4121623" cy="492443"/>
            <a:chOff x="7658362" y="1827940"/>
            <a:chExt cx="4121623" cy="492443"/>
          </a:xfrm>
        </p:grpSpPr>
        <p:sp>
          <p:nvSpPr>
            <p:cNvPr id="31" name="Tekstfelt 30">
              <a:extLst>
                <a:ext uri="{FF2B5EF4-FFF2-40B4-BE49-F238E27FC236}">
                  <a16:creationId xmlns:a16="http://schemas.microsoft.com/office/drawing/2014/main" id="{430F896A-BF61-8D36-3AAD-92E10EA66930}"/>
                </a:ext>
              </a:extLst>
            </p:cNvPr>
            <p:cNvSpPr txBox="1"/>
            <p:nvPr/>
          </p:nvSpPr>
          <p:spPr>
            <a:xfrm>
              <a:off x="7658362" y="1827940"/>
              <a:ext cx="4121623" cy="492443"/>
            </a:xfrm>
            <a:prstGeom prst="rect">
              <a:avLst/>
            </a:prstGeom>
            <a:noFill/>
          </p:spPr>
          <p:txBody>
            <a:bodyPr wrap="square" rtlCol="0">
              <a:spAutoFit/>
            </a:bodyPr>
            <a:lstStyle/>
            <a:p>
              <a:r>
                <a:rPr lang="da-DK" sz="2600" b="1" dirty="0">
                  <a:solidFill>
                    <a:srgbClr val="004155"/>
                  </a:solidFill>
                  <a:latin typeface="Merriweather" panose="00000500000000000000" pitchFamily="2" charset="0"/>
                </a:rPr>
                <a:t>Cirkulær økonomi</a:t>
              </a:r>
            </a:p>
          </p:txBody>
        </p:sp>
        <p:sp>
          <p:nvSpPr>
            <p:cNvPr id="32" name="Rectangle 17">
              <a:extLst>
                <a:ext uri="{FF2B5EF4-FFF2-40B4-BE49-F238E27FC236}">
                  <a16:creationId xmlns:a16="http://schemas.microsoft.com/office/drawing/2014/main" id="{F5D276F4-6FA4-0488-7192-59D37AC46863}"/>
                </a:ext>
              </a:extLst>
            </p:cNvPr>
            <p:cNvSpPr/>
            <p:nvPr/>
          </p:nvSpPr>
          <p:spPr>
            <a:xfrm>
              <a:off x="7730788" y="2245932"/>
              <a:ext cx="3060806" cy="6021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pic>
        <p:nvPicPr>
          <p:cNvPr id="6" name="Billede 5">
            <a:extLst>
              <a:ext uri="{FF2B5EF4-FFF2-40B4-BE49-F238E27FC236}">
                <a16:creationId xmlns:a16="http://schemas.microsoft.com/office/drawing/2014/main" id="{226F0C5A-A481-A61A-438F-ED9FEB07138F}"/>
              </a:ext>
            </a:extLst>
          </p:cNvPr>
          <p:cNvPicPr>
            <a:picLocks noChangeAspect="1"/>
          </p:cNvPicPr>
          <p:nvPr/>
        </p:nvPicPr>
        <p:blipFill rotWithShape="1">
          <a:blip r:embed="rId4"/>
          <a:srcRect l="1247" t="10311" b="68399"/>
          <a:stretch/>
        </p:blipFill>
        <p:spPr>
          <a:xfrm>
            <a:off x="39823" y="2523716"/>
            <a:ext cx="6083474" cy="1061773"/>
          </a:xfrm>
          <a:prstGeom prst="rect">
            <a:avLst/>
          </a:prstGeom>
        </p:spPr>
      </p:pic>
      <p:pic>
        <p:nvPicPr>
          <p:cNvPr id="9" name="Billede 8">
            <a:extLst>
              <a:ext uri="{FF2B5EF4-FFF2-40B4-BE49-F238E27FC236}">
                <a16:creationId xmlns:a16="http://schemas.microsoft.com/office/drawing/2014/main" id="{92148BC7-5C2C-EBCA-997F-5345E73C27C4}"/>
              </a:ext>
            </a:extLst>
          </p:cNvPr>
          <p:cNvPicPr>
            <a:picLocks noChangeAspect="1"/>
          </p:cNvPicPr>
          <p:nvPr/>
        </p:nvPicPr>
        <p:blipFill rotWithShape="1">
          <a:blip r:embed="rId4"/>
          <a:srcRect l="24215" t="33412" r="28711"/>
          <a:stretch/>
        </p:blipFill>
        <p:spPr>
          <a:xfrm>
            <a:off x="7242593" y="2523716"/>
            <a:ext cx="4537392" cy="3817487"/>
          </a:xfrm>
          <a:prstGeom prst="rect">
            <a:avLst/>
          </a:prstGeom>
        </p:spPr>
      </p:pic>
    </p:spTree>
    <p:extLst>
      <p:ext uri="{BB962C8B-B14F-4D97-AF65-F5344CB8AC3E}">
        <p14:creationId xmlns:p14="http://schemas.microsoft.com/office/powerpoint/2010/main" val="3924962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A52AC-9D4C-EF4A-8A0B-009884E576EC}"/>
              </a:ext>
            </a:extLst>
          </p:cNvPr>
          <p:cNvSpPr/>
          <p:nvPr/>
        </p:nvSpPr>
        <p:spPr>
          <a:xfrm>
            <a:off x="607619"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Title 1">
            <a:extLst>
              <a:ext uri="{FF2B5EF4-FFF2-40B4-BE49-F238E27FC236}">
                <a16:creationId xmlns:a16="http://schemas.microsoft.com/office/drawing/2014/main" id="{629DB5DA-1AC8-EE45-B7A5-5ECD3CA228BB}"/>
              </a:ext>
            </a:extLst>
          </p:cNvPr>
          <p:cNvSpPr txBox="1">
            <a:spLocks/>
          </p:cNvSpPr>
          <p:nvPr/>
        </p:nvSpPr>
        <p:spPr>
          <a:xfrm>
            <a:off x="510746" y="641691"/>
            <a:ext cx="5585254" cy="105775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Earth </a:t>
            </a:r>
            <a:br>
              <a:rPr lang="da-DK" sz="3600" b="1" dirty="0">
                <a:solidFill>
                  <a:srgbClr val="005268"/>
                </a:solidFill>
                <a:latin typeface="Merriweather" pitchFamily="2" charset="77"/>
                <a:ea typeface="Lato Heavy" panose="020F0502020204030203" pitchFamily="34" charset="0"/>
                <a:cs typeface="Lato Heavy" panose="020F0502020204030203" pitchFamily="34" charset="0"/>
              </a:rPr>
            </a:br>
            <a:r>
              <a:rPr lang="da-DK" sz="3600" b="1" dirty="0" err="1">
                <a:solidFill>
                  <a:srgbClr val="005268"/>
                </a:solidFill>
                <a:latin typeface="Merriweather" pitchFamily="2" charset="77"/>
                <a:ea typeface="Lato Heavy" panose="020F0502020204030203" pitchFamily="34" charset="0"/>
                <a:cs typeface="Lato Heavy" panose="020F0502020204030203" pitchFamily="34" charset="0"/>
              </a:rPr>
              <a:t>Overshoot</a:t>
            </a:r>
            <a:r>
              <a:rPr lang="da-DK" sz="3600" b="1" dirty="0">
                <a:solidFill>
                  <a:srgbClr val="005268"/>
                </a:solidFill>
                <a:latin typeface="Merriweather" pitchFamily="2" charset="77"/>
                <a:ea typeface="Lato Heavy" panose="020F0502020204030203" pitchFamily="34" charset="0"/>
                <a:cs typeface="Lato Heavy" panose="020F0502020204030203" pitchFamily="34" charset="0"/>
              </a:rPr>
              <a:t> Day </a:t>
            </a:r>
          </a:p>
        </p:txBody>
      </p:sp>
      <p:sp>
        <p:nvSpPr>
          <p:cNvPr id="15" name="Subtitle 2">
            <a:extLst>
              <a:ext uri="{FF2B5EF4-FFF2-40B4-BE49-F238E27FC236}">
                <a16:creationId xmlns:a16="http://schemas.microsoft.com/office/drawing/2014/main" id="{025FFEC8-68BF-9D4F-AC07-4D58D0FB2085}"/>
              </a:ext>
            </a:extLst>
          </p:cNvPr>
          <p:cNvSpPr txBox="1">
            <a:spLocks/>
          </p:cNvSpPr>
          <p:nvPr/>
        </p:nvSpPr>
        <p:spPr>
          <a:xfrm>
            <a:off x="510746" y="2295048"/>
            <a:ext cx="3915143" cy="3642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Den dag, hvor vi har brugt flere ressourcer, end verden kan genskabe på et år – herefter går kloden i minus. </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Verden – 27. juli 2023</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Danmark - 28. marts 2023</a:t>
            </a:r>
          </a:p>
          <a:p>
            <a:pPr>
              <a:lnSpc>
                <a:spcPct val="100000"/>
              </a:lnSpc>
              <a:defRPr/>
            </a:pPr>
            <a:r>
              <a:rPr lang="da-DK" sz="2000" dirty="0">
                <a:solidFill>
                  <a:srgbClr val="005268"/>
                </a:solidFill>
                <a:latin typeface="Avenir Book" panose="02000503020000020003" pitchFamily="2" charset="0"/>
                <a:ea typeface="Lato Light" panose="020F0502020204030203" pitchFamily="34" charset="0"/>
                <a:cs typeface="Lato Light" panose="020F0502020204030203" pitchFamily="34" charset="0"/>
              </a:rPr>
              <a:t>Hvis resten af verden skulle forbruge som os, så skulle vi have 4,2 jordkloder. </a:t>
            </a:r>
          </a:p>
        </p:txBody>
      </p:sp>
      <p:pic>
        <p:nvPicPr>
          <p:cNvPr id="1026" name="Picture 2">
            <a:extLst>
              <a:ext uri="{FF2B5EF4-FFF2-40B4-BE49-F238E27FC236}">
                <a16:creationId xmlns:a16="http://schemas.microsoft.com/office/drawing/2014/main" id="{7DBFE410-51E2-0DA1-65FE-08C5862D7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004" y="481921"/>
            <a:ext cx="7295385" cy="589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2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B733-90AE-B940-8511-E87725A38C79}"/>
              </a:ext>
            </a:extLst>
          </p:cNvPr>
          <p:cNvSpPr>
            <a:spLocks noGrp="1"/>
          </p:cNvSpPr>
          <p:nvPr>
            <p:ph type="ctrTitle"/>
          </p:nvPr>
        </p:nvSpPr>
        <p:spPr>
          <a:xfrm>
            <a:off x="510746" y="406400"/>
            <a:ext cx="9920516" cy="1564904"/>
          </a:xfrm>
        </p:spPr>
        <p:txBody>
          <a:bodyPr anchor="t">
            <a:normAutofit/>
          </a:bodyPr>
          <a:lstStyle/>
          <a:p>
            <a:pPr algn="l"/>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Earth </a:t>
            </a:r>
            <a:r>
              <a:rPr lang="da-DK" sz="3200" b="1" dirty="0" err="1">
                <a:solidFill>
                  <a:srgbClr val="005268"/>
                </a:solidFill>
                <a:latin typeface="Merriweather" pitchFamily="2" charset="77"/>
                <a:ea typeface="Lato Heavy" panose="020F0502020204030203" pitchFamily="34" charset="0"/>
                <a:cs typeface="Lato Heavy" panose="020F0502020204030203" pitchFamily="34" charset="0"/>
              </a:rPr>
              <a:t>Overshoot</a:t>
            </a:r>
            <a:r>
              <a:rPr lang="da-DK" sz="3200" b="1" dirty="0">
                <a:solidFill>
                  <a:srgbClr val="005268"/>
                </a:solidFill>
                <a:latin typeface="Merriweather" pitchFamily="2" charset="77"/>
                <a:ea typeface="Lato Heavy" panose="020F0502020204030203" pitchFamily="34" charset="0"/>
                <a:cs typeface="Lato Heavy" panose="020F0502020204030203" pitchFamily="34" charset="0"/>
              </a:rPr>
              <a:t> Day – udviklingen siden 1970</a:t>
            </a:r>
          </a:p>
        </p:txBody>
      </p:sp>
      <p:sp>
        <p:nvSpPr>
          <p:cNvPr id="6" name="Rectangle 5">
            <a:extLst>
              <a:ext uri="{FF2B5EF4-FFF2-40B4-BE49-F238E27FC236}">
                <a16:creationId xmlns:a16="http://schemas.microsoft.com/office/drawing/2014/main" id="{5E448FE7-25F5-5A46-8E6E-D4895A131752}"/>
              </a:ext>
            </a:extLst>
          </p:cNvPr>
          <p:cNvSpPr/>
          <p:nvPr/>
        </p:nvSpPr>
        <p:spPr>
          <a:xfrm>
            <a:off x="607618" y="6239630"/>
            <a:ext cx="10960405" cy="45719"/>
          </a:xfrm>
          <a:prstGeom prst="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12" name="Picture 11" descr="A picture containing logo&#10;&#10;Description automatically generated">
            <a:extLst>
              <a:ext uri="{FF2B5EF4-FFF2-40B4-BE49-F238E27FC236}">
                <a16:creationId xmlns:a16="http://schemas.microsoft.com/office/drawing/2014/main" id="{6D242E8F-7BAA-194A-AB78-A20296C0BA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5927" y="226641"/>
            <a:ext cx="1272096" cy="692020"/>
          </a:xfrm>
          <a:prstGeom prst="rect">
            <a:avLst/>
          </a:prstGeom>
        </p:spPr>
      </p:pic>
      <p:sp>
        <p:nvSpPr>
          <p:cNvPr id="10" name="Rectangle 9">
            <a:extLst>
              <a:ext uri="{FF2B5EF4-FFF2-40B4-BE49-F238E27FC236}">
                <a16:creationId xmlns:a16="http://schemas.microsoft.com/office/drawing/2014/main" id="{7EC9E134-EE86-004F-82B7-CF64D396D0F3}"/>
              </a:ext>
            </a:extLst>
          </p:cNvPr>
          <p:cNvSpPr/>
          <p:nvPr/>
        </p:nvSpPr>
        <p:spPr>
          <a:xfrm>
            <a:off x="510746" y="1059288"/>
            <a:ext cx="10960405"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9" name="Picture 2" descr="earth overshoot day from 1971 to 2022">
            <a:extLst>
              <a:ext uri="{FF2B5EF4-FFF2-40B4-BE49-F238E27FC236}">
                <a16:creationId xmlns:a16="http://schemas.microsoft.com/office/drawing/2014/main" id="{7FAB24A0-9543-70A5-64E3-611D18FFA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088" y="1272986"/>
            <a:ext cx="6223824" cy="479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9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1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83528" y="2270683"/>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3200" b="1" dirty="0">
                <a:solidFill>
                  <a:srgbClr val="004155"/>
                </a:solidFill>
                <a:latin typeface="Avenir Book" panose="02000503020000020003"/>
                <a:ea typeface="Lato" panose="020F0502020204030203" pitchFamily="34" charset="0"/>
                <a:cs typeface="Lato" panose="020F0502020204030203" pitchFamily="34" charset="0"/>
              </a:rPr>
              <a:t>Hvad er cirkulær økonomi? </a:t>
            </a:r>
          </a:p>
          <a:p>
            <a:pPr marL="0" indent="0">
              <a:buNone/>
            </a:pPr>
            <a:endParaRPr lang="da-DK" sz="1100" dirty="0"/>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80401" y="3103582"/>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At pengene går i ring mellem en lukket kreds af personer.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80401"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At økonomien cirkler mellem lavkonjunktur og højkonjunktur.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76155" y="3103581"/>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At vi holder de ressourcer, som vi bruger, i et lukket kredsløb.</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76155"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At vores affald bliver smidt i en beholder, som er cirkelformet.</a:t>
            </a:r>
          </a:p>
        </p:txBody>
      </p:sp>
      <p:pic>
        <p:nvPicPr>
          <p:cNvPr id="8" name="Billede 7">
            <a:extLst>
              <a:ext uri="{FF2B5EF4-FFF2-40B4-BE49-F238E27FC236}">
                <a16:creationId xmlns:a16="http://schemas.microsoft.com/office/drawing/2014/main" id="{96827C70-A84C-3C16-4778-43CAF8B35B1A}"/>
              </a:ext>
            </a:extLst>
          </p:cNvPr>
          <p:cNvPicPr>
            <a:picLocks noChangeAspect="1"/>
          </p:cNvPicPr>
          <p:nvPr/>
        </p:nvPicPr>
        <p:blipFill rotWithShape="1">
          <a:blip r:embed="rId4">
            <a:extLst>
              <a:ext uri="{28A0092B-C50C-407E-A947-70E740481C1C}">
                <a14:useLocalDpi xmlns:a14="http://schemas.microsoft.com/office/drawing/2010/main" val="0"/>
              </a:ext>
            </a:extLst>
          </a:blip>
          <a:srcRect l="26755" t="1724" r="27497"/>
          <a:stretch/>
        </p:blipFill>
        <p:spPr>
          <a:xfrm>
            <a:off x="-150334" y="0"/>
            <a:ext cx="6425255" cy="6858000"/>
          </a:xfrm>
          <a:prstGeom prst="rect">
            <a:avLst/>
          </a:prstGeom>
        </p:spPr>
      </p:pic>
      <p:sp>
        <p:nvSpPr>
          <p:cNvPr id="10" name="Rektangel 9">
            <a:extLst>
              <a:ext uri="{FF2B5EF4-FFF2-40B4-BE49-F238E27FC236}">
                <a16:creationId xmlns:a16="http://schemas.microsoft.com/office/drawing/2014/main" id="{E2779F2A-C893-15D4-513C-F314850306EC}"/>
              </a:ext>
            </a:extLst>
          </p:cNvPr>
          <p:cNvSpPr/>
          <p:nvPr/>
        </p:nvSpPr>
        <p:spPr>
          <a:xfrm>
            <a:off x="-150334" y="0"/>
            <a:ext cx="6462574" cy="6858000"/>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a:extLst>
              <a:ext uri="{FF2B5EF4-FFF2-40B4-BE49-F238E27FC236}">
                <a16:creationId xmlns:a16="http://schemas.microsoft.com/office/drawing/2014/main" id="{E736E3CF-B623-22F7-A15F-F7E2FA87F0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7921" y="2498134"/>
            <a:ext cx="2568744" cy="1418758"/>
          </a:xfrm>
          <a:prstGeom prst="rect">
            <a:avLst/>
          </a:prstGeom>
        </p:spPr>
      </p:pic>
    </p:spTree>
    <p:extLst>
      <p:ext uri="{BB962C8B-B14F-4D97-AF65-F5344CB8AC3E}">
        <p14:creationId xmlns:p14="http://schemas.microsoft.com/office/powerpoint/2010/main" val="172853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B47E3-D75D-CB44-834B-F711C0798285}"/>
              </a:ext>
            </a:extLst>
          </p:cNvPr>
          <p:cNvSpPr/>
          <p:nvPr/>
        </p:nvSpPr>
        <p:spPr>
          <a:xfrm>
            <a:off x="6580401" y="1856744"/>
            <a:ext cx="4868272" cy="45719"/>
          </a:xfrm>
          <a:prstGeom prst="rect">
            <a:avLst/>
          </a:prstGeom>
          <a:solidFill>
            <a:srgbClr val="EBE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itle 1">
            <a:extLst>
              <a:ext uri="{FF2B5EF4-FFF2-40B4-BE49-F238E27FC236}">
                <a16:creationId xmlns:a16="http://schemas.microsoft.com/office/drawing/2014/main" id="{CF69BA09-3574-FB4C-AA7B-D548E67C5AB7}"/>
              </a:ext>
            </a:extLst>
          </p:cNvPr>
          <p:cNvSpPr txBox="1">
            <a:spLocks/>
          </p:cNvSpPr>
          <p:nvPr/>
        </p:nvSpPr>
        <p:spPr>
          <a:xfrm>
            <a:off x="6483528" y="406401"/>
            <a:ext cx="5585254" cy="105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r>
              <a:rPr lang="da-DK" sz="4000" b="1" dirty="0">
                <a:solidFill>
                  <a:srgbClr val="005268"/>
                </a:solidFill>
                <a:latin typeface="Merriweather" pitchFamily="2" charset="77"/>
                <a:ea typeface="Lato Heavy" panose="020F0502020204030203" pitchFamily="34" charset="0"/>
                <a:cs typeface="Lato Heavy" panose="020F0502020204030203" pitchFamily="34" charset="0"/>
              </a:rPr>
              <a:t>SPØRGSMÅL 1 </a:t>
            </a: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a:p>
            <a:endParaRPr lang="da-DK" sz="4000" b="1" dirty="0">
              <a:solidFill>
                <a:srgbClr val="005268"/>
              </a:solidFill>
              <a:latin typeface="Merriweather" pitchFamily="2" charset="77"/>
              <a:ea typeface="Lato Heavy" panose="020F0502020204030203" pitchFamily="34" charset="0"/>
              <a:cs typeface="Lato Heavy" panose="020F0502020204030203" pitchFamily="34" charset="0"/>
            </a:endParaRPr>
          </a:p>
        </p:txBody>
      </p:sp>
      <p:sp>
        <p:nvSpPr>
          <p:cNvPr id="16" name="Subtitle 2">
            <a:extLst>
              <a:ext uri="{FF2B5EF4-FFF2-40B4-BE49-F238E27FC236}">
                <a16:creationId xmlns:a16="http://schemas.microsoft.com/office/drawing/2014/main" id="{01477B15-2A08-CF4F-849E-C2EBA2D53A4B}"/>
              </a:ext>
            </a:extLst>
          </p:cNvPr>
          <p:cNvSpPr txBox="1">
            <a:spLocks/>
          </p:cNvSpPr>
          <p:nvPr/>
        </p:nvSpPr>
        <p:spPr>
          <a:xfrm>
            <a:off x="6483528" y="2270683"/>
            <a:ext cx="5299500" cy="624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3200" b="1" dirty="0">
                <a:solidFill>
                  <a:srgbClr val="004155"/>
                </a:solidFill>
                <a:latin typeface="Avenir Book" panose="02000503020000020003"/>
                <a:ea typeface="Lato" panose="020F0502020204030203" pitchFamily="34" charset="0"/>
                <a:cs typeface="Lato" panose="020F0502020204030203" pitchFamily="34" charset="0"/>
              </a:rPr>
              <a:t>Hvad er cirkulær økonomi? </a:t>
            </a:r>
          </a:p>
          <a:p>
            <a:pPr marL="0" indent="0">
              <a:buNone/>
            </a:pPr>
            <a:endParaRPr lang="da-DK" sz="1100" dirty="0"/>
          </a:p>
        </p:txBody>
      </p:sp>
      <p:pic>
        <p:nvPicPr>
          <p:cNvPr id="2" name="Billede 1">
            <a:extLst>
              <a:ext uri="{FF2B5EF4-FFF2-40B4-BE49-F238E27FC236}">
                <a16:creationId xmlns:a16="http://schemas.microsoft.com/office/drawing/2014/main" id="{69D5604A-DACF-23F8-E433-06BAC994B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70"/>
          <a:stretch/>
        </p:blipFill>
        <p:spPr>
          <a:xfrm>
            <a:off x="10084466" y="364403"/>
            <a:ext cx="1545676" cy="1308100"/>
          </a:xfrm>
          <a:prstGeom prst="rect">
            <a:avLst/>
          </a:prstGeom>
        </p:spPr>
      </p:pic>
      <p:sp>
        <p:nvSpPr>
          <p:cNvPr id="4" name="Rektangel: afrundede hjørner 3">
            <a:extLst>
              <a:ext uri="{FF2B5EF4-FFF2-40B4-BE49-F238E27FC236}">
                <a16:creationId xmlns:a16="http://schemas.microsoft.com/office/drawing/2014/main" id="{AA723A5E-57F5-B3E3-9E47-A6B21AFE39D4}"/>
              </a:ext>
            </a:extLst>
          </p:cNvPr>
          <p:cNvSpPr/>
          <p:nvPr/>
        </p:nvSpPr>
        <p:spPr>
          <a:xfrm>
            <a:off x="6580401" y="3103582"/>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A: </a:t>
            </a:r>
            <a:r>
              <a:rPr lang="da-DK" sz="2000" dirty="0">
                <a:solidFill>
                  <a:schemeClr val="tx1"/>
                </a:solidFill>
                <a:latin typeface="Avenir Book" panose="02000503020000020003"/>
              </a:rPr>
              <a:t>At pengene går i ring mellem en lukket kreds af personer. </a:t>
            </a:r>
          </a:p>
        </p:txBody>
      </p:sp>
      <p:sp>
        <p:nvSpPr>
          <p:cNvPr id="5" name="Rektangel: afrundede hjørner 4">
            <a:extLst>
              <a:ext uri="{FF2B5EF4-FFF2-40B4-BE49-F238E27FC236}">
                <a16:creationId xmlns:a16="http://schemas.microsoft.com/office/drawing/2014/main" id="{6F845CE3-9038-01B6-7137-4366FA68FDE4}"/>
              </a:ext>
            </a:extLst>
          </p:cNvPr>
          <p:cNvSpPr/>
          <p:nvPr/>
        </p:nvSpPr>
        <p:spPr>
          <a:xfrm>
            <a:off x="6580401"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C</a:t>
            </a:r>
            <a:r>
              <a:rPr lang="da-DK" sz="2000" dirty="0">
                <a:solidFill>
                  <a:schemeClr val="tx1"/>
                </a:solidFill>
                <a:latin typeface="Avenir Book" panose="02000503020000020003"/>
              </a:rPr>
              <a:t>: At økonomien cirkler mellem lavkonjunktur og højkonjunktur.</a:t>
            </a:r>
          </a:p>
        </p:txBody>
      </p:sp>
      <p:sp>
        <p:nvSpPr>
          <p:cNvPr id="6" name="Rektangel: afrundede hjørner 5">
            <a:extLst>
              <a:ext uri="{FF2B5EF4-FFF2-40B4-BE49-F238E27FC236}">
                <a16:creationId xmlns:a16="http://schemas.microsoft.com/office/drawing/2014/main" id="{1C7198A6-37A6-6CEB-C8D0-FC928FC6E723}"/>
              </a:ext>
            </a:extLst>
          </p:cNvPr>
          <p:cNvSpPr/>
          <p:nvPr/>
        </p:nvSpPr>
        <p:spPr>
          <a:xfrm>
            <a:off x="9276155" y="3103581"/>
            <a:ext cx="2390274" cy="1475873"/>
          </a:xfrm>
          <a:prstGeom prst="round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B: </a:t>
            </a:r>
            <a:r>
              <a:rPr lang="da-DK" sz="2000" dirty="0">
                <a:solidFill>
                  <a:schemeClr val="tx1"/>
                </a:solidFill>
                <a:latin typeface="Avenir Book" panose="02000503020000020003"/>
              </a:rPr>
              <a:t>At vi holder de ressourcer, som vi bruger, i et lukket kredsløb.</a:t>
            </a:r>
          </a:p>
        </p:txBody>
      </p:sp>
      <p:sp>
        <p:nvSpPr>
          <p:cNvPr id="7" name="Rektangel: afrundede hjørner 6">
            <a:extLst>
              <a:ext uri="{FF2B5EF4-FFF2-40B4-BE49-F238E27FC236}">
                <a16:creationId xmlns:a16="http://schemas.microsoft.com/office/drawing/2014/main" id="{3559B834-D40C-C0C2-7CC4-76D76F8596CC}"/>
              </a:ext>
            </a:extLst>
          </p:cNvPr>
          <p:cNvSpPr/>
          <p:nvPr/>
        </p:nvSpPr>
        <p:spPr>
          <a:xfrm>
            <a:off x="9276155" y="4763695"/>
            <a:ext cx="2390274" cy="1475873"/>
          </a:xfrm>
          <a:prstGeom prst="roundRect">
            <a:avLst/>
          </a:prstGeom>
          <a:solidFill>
            <a:srgbClr val="ACD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1"/>
                </a:solidFill>
                <a:latin typeface="Avenir Book" panose="02000503020000020003"/>
              </a:rPr>
              <a:t>D: </a:t>
            </a:r>
            <a:r>
              <a:rPr lang="da-DK" sz="2000" dirty="0">
                <a:solidFill>
                  <a:schemeClr val="tx1"/>
                </a:solidFill>
                <a:latin typeface="Avenir Book" panose="02000503020000020003"/>
              </a:rPr>
              <a:t>At vores affald bliver smidt i en beholder, som er cirkelformet.</a:t>
            </a:r>
          </a:p>
        </p:txBody>
      </p:sp>
      <p:pic>
        <p:nvPicPr>
          <p:cNvPr id="8" name="Billede 7">
            <a:extLst>
              <a:ext uri="{FF2B5EF4-FFF2-40B4-BE49-F238E27FC236}">
                <a16:creationId xmlns:a16="http://schemas.microsoft.com/office/drawing/2014/main" id="{96827C70-A84C-3C16-4778-43CAF8B35B1A}"/>
              </a:ext>
            </a:extLst>
          </p:cNvPr>
          <p:cNvPicPr>
            <a:picLocks noChangeAspect="1"/>
          </p:cNvPicPr>
          <p:nvPr/>
        </p:nvPicPr>
        <p:blipFill rotWithShape="1">
          <a:blip r:embed="rId4">
            <a:extLst>
              <a:ext uri="{28A0092B-C50C-407E-A947-70E740481C1C}">
                <a14:useLocalDpi xmlns:a14="http://schemas.microsoft.com/office/drawing/2010/main" val="0"/>
              </a:ext>
            </a:extLst>
          </a:blip>
          <a:srcRect l="26755" t="1724" r="27497"/>
          <a:stretch/>
        </p:blipFill>
        <p:spPr>
          <a:xfrm>
            <a:off x="-150334" y="0"/>
            <a:ext cx="6425255" cy="6858000"/>
          </a:xfrm>
          <a:prstGeom prst="rect">
            <a:avLst/>
          </a:prstGeom>
        </p:spPr>
      </p:pic>
      <p:sp>
        <p:nvSpPr>
          <p:cNvPr id="10" name="Rektangel 9">
            <a:extLst>
              <a:ext uri="{FF2B5EF4-FFF2-40B4-BE49-F238E27FC236}">
                <a16:creationId xmlns:a16="http://schemas.microsoft.com/office/drawing/2014/main" id="{E2779F2A-C893-15D4-513C-F314850306EC}"/>
              </a:ext>
            </a:extLst>
          </p:cNvPr>
          <p:cNvSpPr/>
          <p:nvPr/>
        </p:nvSpPr>
        <p:spPr>
          <a:xfrm>
            <a:off x="-150334" y="0"/>
            <a:ext cx="6462574" cy="6858000"/>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a:extLst>
              <a:ext uri="{FF2B5EF4-FFF2-40B4-BE49-F238E27FC236}">
                <a16:creationId xmlns:a16="http://schemas.microsoft.com/office/drawing/2014/main" id="{E736E3CF-B623-22F7-A15F-F7E2FA87F0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7921" y="2498134"/>
            <a:ext cx="2568744" cy="1418758"/>
          </a:xfrm>
          <a:prstGeom prst="rect">
            <a:avLst/>
          </a:prstGeom>
        </p:spPr>
      </p:pic>
      <p:pic>
        <p:nvPicPr>
          <p:cNvPr id="9" name="Grafik 8" descr="Badge Flueben med massiv udfyldning">
            <a:extLst>
              <a:ext uri="{FF2B5EF4-FFF2-40B4-BE49-F238E27FC236}">
                <a16:creationId xmlns:a16="http://schemas.microsoft.com/office/drawing/2014/main" id="{2CE8C7B5-8660-E910-6A93-CA371151D1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7600" y="3849295"/>
            <a:ext cx="914400" cy="914400"/>
          </a:xfrm>
          <a:prstGeom prst="rect">
            <a:avLst/>
          </a:prstGeom>
        </p:spPr>
      </p:pic>
    </p:spTree>
    <p:extLst>
      <p:ext uri="{BB962C8B-B14F-4D97-AF65-F5344CB8AC3E}">
        <p14:creationId xmlns:p14="http://schemas.microsoft.com/office/powerpoint/2010/main" val="296188092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17870</TotalTime>
  <Words>5966</Words>
  <Application>Microsoft Office PowerPoint</Application>
  <PresentationFormat>Widescreen</PresentationFormat>
  <Paragraphs>543</Paragraphs>
  <Slides>41</Slides>
  <Notes>38</Notes>
  <HiddenSlides>0</HiddenSlides>
  <MMClips>4</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41</vt:i4>
      </vt:variant>
    </vt:vector>
  </HeadingPairs>
  <TitlesOfParts>
    <vt:vector size="50" baseType="lpstr">
      <vt:lpstr>Arial</vt:lpstr>
      <vt:lpstr>Avenir Book</vt:lpstr>
      <vt:lpstr>Avenir Medium</vt:lpstr>
      <vt:lpstr>Calibri</vt:lpstr>
      <vt:lpstr>Calibri Light</vt:lpstr>
      <vt:lpstr>Merriweather</vt:lpstr>
      <vt:lpstr>Merriweather Light</vt:lpstr>
      <vt:lpstr>Times New Roman</vt:lpstr>
      <vt:lpstr>Office-tema</vt:lpstr>
      <vt:lpstr>PowerPoint-præsentation</vt:lpstr>
      <vt:lpstr>EM i skrald</vt:lpstr>
      <vt:lpstr>Dagsorden</vt:lpstr>
      <vt:lpstr>Klimaklog – cirkulær økonomi </vt:lpstr>
      <vt:lpstr>Fra lineær til cirkulær økonomi</vt:lpstr>
      <vt:lpstr>PowerPoint-præsentation</vt:lpstr>
      <vt:lpstr>Earth Overshoot Day – udviklingen siden 1970</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Klimaklog – plastik </vt:lpstr>
      <vt:lpstr>PowerPoint-præsentation</vt:lpstr>
      <vt:lpstr>PowerPoint-præsentation</vt:lpstr>
      <vt:lpstr>PowerPoint-præsentation</vt:lpstr>
      <vt:lpstr>Nu skal du til at lære dit affald at kende </vt:lpstr>
      <vt:lpstr>PowerPoint-præsentation</vt:lpstr>
      <vt:lpstr>PowerPoint-præsentation</vt:lpstr>
      <vt:lpstr>Klimaklog – Affaldshierarkiet </vt:lpstr>
      <vt:lpstr>Mindre genanvendelse og mere genbrug</vt:lpstr>
      <vt:lpstr>PowerPoint-præsentation</vt:lpstr>
      <vt:lpstr>PowerPoint-præsentation</vt:lpstr>
      <vt:lpstr>Hvem kan kalde sig ekspert i cirkulær økonomi?</vt:lpstr>
      <vt:lpstr>PowerPoint-præsentation</vt:lpstr>
      <vt:lpstr>EM i affaldsforebyggelse</vt:lpstr>
      <vt:lpstr>PowerPoint-præsentation</vt:lpstr>
      <vt:lpstr>Kåring af den bedste idé</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sofiehvemon@yahoo.com</dc:creator>
  <cp:lastModifiedBy>Signe Lyhne</cp:lastModifiedBy>
  <cp:revision>77</cp:revision>
  <dcterms:created xsi:type="dcterms:W3CDTF">2022-12-19T14:19:57Z</dcterms:created>
  <dcterms:modified xsi:type="dcterms:W3CDTF">2023-03-15T12:56:32Z</dcterms:modified>
</cp:coreProperties>
</file>