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8" r:id="rId2"/>
    <p:sldId id="287" r:id="rId3"/>
    <p:sldId id="263" r:id="rId4"/>
    <p:sldId id="286" r:id="rId5"/>
    <p:sldId id="335" r:id="rId6"/>
    <p:sldId id="264" r:id="rId7"/>
    <p:sldId id="289" r:id="rId8"/>
    <p:sldId id="266" r:id="rId9"/>
    <p:sldId id="290" r:id="rId10"/>
    <p:sldId id="293" r:id="rId11"/>
    <p:sldId id="292" r:id="rId12"/>
    <p:sldId id="259" r:id="rId13"/>
    <p:sldId id="295" r:id="rId14"/>
    <p:sldId id="296" r:id="rId15"/>
    <p:sldId id="267" r:id="rId16"/>
    <p:sldId id="297" r:id="rId17"/>
    <p:sldId id="299" r:id="rId18"/>
    <p:sldId id="300" r:id="rId19"/>
    <p:sldId id="301" r:id="rId20"/>
    <p:sldId id="302" r:id="rId21"/>
    <p:sldId id="303" r:id="rId22"/>
    <p:sldId id="304" r:id="rId23"/>
    <p:sldId id="305" r:id="rId24"/>
    <p:sldId id="306" r:id="rId25"/>
    <p:sldId id="307" r:id="rId26"/>
    <p:sldId id="310" r:id="rId27"/>
    <p:sldId id="311" r:id="rId28"/>
    <p:sldId id="308" r:id="rId29"/>
    <p:sldId id="309" r:id="rId30"/>
    <p:sldId id="312" r:id="rId31"/>
    <p:sldId id="330" r:id="rId32"/>
    <p:sldId id="321" r:id="rId33"/>
    <p:sldId id="313" r:id="rId34"/>
    <p:sldId id="314" r:id="rId35"/>
    <p:sldId id="316" r:id="rId36"/>
    <p:sldId id="315" r:id="rId37"/>
    <p:sldId id="331" r:id="rId38"/>
    <p:sldId id="318" r:id="rId39"/>
    <p:sldId id="319" r:id="rId40"/>
    <p:sldId id="283" r:id="rId41"/>
    <p:sldId id="332" r:id="rId4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80035F-7EDB-441D-0F5B-C7F7E524109D}" name="Mette Hoffgaard Ranfelt" initials="MHR" userId="S::mette@DN.DK::5162a790-72c0-4320-8498-00660f062801" providerId="AD"/>
  <p188:author id="{2504C08B-F4B0-7600-DC2B-1E1BFFE35124}" name="Frederikke Dandanell Peters" initials="FDP" userId="S::fdp@DN.DK::264233fa-9f49-4638-9c12-aaba913b9b64" providerId="AD"/>
  <p188:author id="{BCAD14DA-29D5-45FA-EFA5-0E257FE66E44}" name="Sofie Hvemon" initials="SH" userId="S::sh@DN.DK::a641c78a-8d21-4094-ba39-0b93b10f2c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3E8"/>
    <a:srgbClr val="EDE937"/>
    <a:srgbClr val="005268"/>
    <a:srgbClr val="004155"/>
    <a:srgbClr val="B7CAD4"/>
    <a:srgbClr val="ED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1" autoAdjust="0"/>
    <p:restoredTop sz="70891" autoAdjust="0"/>
  </p:normalViewPr>
  <p:slideViewPr>
    <p:cSldViewPr snapToGrid="0">
      <p:cViewPr varScale="1">
        <p:scale>
          <a:sx n="65" d="100"/>
          <a:sy n="65" d="100"/>
        </p:scale>
        <p:origin x="128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gne Lyhne" userId="5d134254-240d-4f59-ab9f-313d96e93fbc" providerId="ADAL" clId="{801F4208-3349-4C7F-A0E5-9D10AB7365A9}"/>
    <pc:docChg chg="modSld">
      <pc:chgData name="Signe Lyhne" userId="5d134254-240d-4f59-ab9f-313d96e93fbc" providerId="ADAL" clId="{801F4208-3349-4C7F-A0E5-9D10AB7365A9}" dt="2023-03-15T12:55:20.528" v="1"/>
      <pc:docMkLst>
        <pc:docMk/>
      </pc:docMkLst>
      <pc:sldChg chg="modNotesTx">
        <pc:chgData name="Signe Lyhne" userId="5d134254-240d-4f59-ab9f-313d96e93fbc" providerId="ADAL" clId="{801F4208-3349-4C7F-A0E5-9D10AB7365A9}" dt="2023-03-15T12:55:20.528" v="1"/>
        <pc:sldMkLst>
          <pc:docMk/>
          <pc:sldMk cId="4178059487" sldId="315"/>
        </pc:sldMkLst>
      </pc:sldChg>
      <pc:sldChg chg="modNotesTx">
        <pc:chgData name="Signe Lyhne" userId="5d134254-240d-4f59-ab9f-313d96e93fbc" providerId="ADAL" clId="{801F4208-3349-4C7F-A0E5-9D10AB7365A9}" dt="2023-03-15T12:55:05.001" v="0"/>
        <pc:sldMkLst>
          <pc:docMk/>
          <pc:sldMk cId="113850434" sldId="3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AD237A-CF01-48AE-845E-5A3135E4C138}" type="datetimeFigureOut">
              <a:rPr lang="da-DK" smtClean="0"/>
              <a:t>15-03-2023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040CFB-86EA-43D6-A8BB-FD3B251DC243}" type="slidenum">
              <a:rPr lang="da-DK" smtClean="0"/>
              <a:t>‹nr.›</a:t>
            </a:fld>
            <a:endParaRPr lang="da-DK"/>
          </a:p>
        </p:txBody>
      </p:sp>
    </p:spTree>
    <p:extLst>
      <p:ext uri="{BB962C8B-B14F-4D97-AF65-F5344CB8AC3E}">
        <p14:creationId xmlns:p14="http://schemas.microsoft.com/office/powerpoint/2010/main" val="355103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llenmacarthurfoundation.org/completing-the-pictur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kefm.dk/aktuelt/nyheder/2021/apr/foerste-officielle-vurdering-af-danmarks-globale-klimaaftry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dst.dk/da/Statistik/temaer/klima"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colabel.dk/da/forbruger/mode-og-tekstil/noeglefacts-om-toejproduktio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colabel.dk/da/forbruger/mode-og-tekstil/noeglefacts-om-toejproduktio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akofa.dk/vidensbank/plas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lasticchange.dk/videnscenter/mere-plastikemballag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theguardian.com/environment/2019/jun/05/people-eat-at-least-50000-plastic-particles-a-year-study-find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n.dk/nyheder/schweiz-genbruger-take-away-emballag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regeringen.dk/media/9591/aftaletekst.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ecolabel.dk/da/forbruger/mode-og-tekstil/noeglefacts-om-toejproduktio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Først præsenteres en teaser for, hvad undervisningen kommer til at omhandle. Videoen er en del af vores kampagne ”EM i skrald”, som man kan læse mere om her: https://www.emiskrald.dk/ Det er muligt at skrive under på ”et Danmark uden affald” inde på kampagne-siden.</a:t>
            </a:r>
          </a:p>
          <a:p>
            <a:endParaRPr lang="da-DK" dirty="0"/>
          </a:p>
          <a:p>
            <a:r>
              <a:rPr lang="da-DK" dirty="0"/>
              <a:t>Videoen kan desuden tilgås her: https://www.youtube.com/watch?v=C-3w4L_ueQc&amp;t=1s </a:t>
            </a:r>
          </a:p>
          <a:p>
            <a:endParaRPr lang="da-DK" dirty="0"/>
          </a:p>
          <a:p>
            <a:r>
              <a:rPr lang="da-DK" dirty="0"/>
              <a:t>Obs.  I videoen oplyses det, at vi i Danmark producerer 845 kg skrald per dansker per år. Der er i januar 2023 kommet nye opgørelsesmetoder og Miljøstyrelsen har derfor nedjusteret tallet til 813 kg. skrald per dansker per år. Det betyder, at Danmark siden videoen er blevet lavet, er rykket ned på en 2. plads. Østrig har i stedet indtaget 1. pladsen med 834 kg skrald per indbygger per år (Eurostat). </a:t>
            </a:r>
          </a:p>
          <a:p>
            <a:endParaRPr lang="da-DK" dirty="0"/>
          </a:p>
          <a:p>
            <a:endParaRPr lang="da-DK" dirty="0"/>
          </a:p>
          <a:p>
            <a:r>
              <a:rPr lang="da-DK" dirty="0"/>
              <a:t>Kilder: </a:t>
            </a:r>
          </a:p>
          <a:p>
            <a:r>
              <a:rPr lang="da-DK" dirty="0"/>
              <a:t>- Miljøstyrelsen: https://mst.dk/service/publikationer/publikationsarkiv/2022/dec/affaldsstatistik-2020/ </a:t>
            </a:r>
          </a:p>
          <a:p>
            <a:r>
              <a:rPr lang="da-DK" dirty="0"/>
              <a:t>- Eurostat: https://ec.europa.eu/eurostat/cache/digpub/keyfigures/ </a:t>
            </a:r>
          </a:p>
        </p:txBody>
      </p:sp>
      <p:sp>
        <p:nvSpPr>
          <p:cNvPr id="4" name="Pladsholder til slidenummer 3"/>
          <p:cNvSpPr>
            <a:spLocks noGrp="1"/>
          </p:cNvSpPr>
          <p:nvPr>
            <p:ph type="sldNum" sz="quarter" idx="5"/>
          </p:nvPr>
        </p:nvSpPr>
        <p:spPr/>
        <p:txBody>
          <a:bodyPr/>
          <a:lstStyle/>
          <a:p>
            <a:fld id="{32040CFB-86EA-43D6-A8BB-FD3B251DC243}" type="slidenum">
              <a:rPr lang="da-DK" smtClean="0"/>
              <a:t>2</a:t>
            </a:fld>
            <a:endParaRPr lang="da-DK"/>
          </a:p>
        </p:txBody>
      </p:sp>
    </p:spTree>
    <p:extLst>
      <p:ext uri="{BB962C8B-B14F-4D97-AF65-F5344CB8AC3E}">
        <p14:creationId xmlns:p14="http://schemas.microsoft.com/office/powerpoint/2010/main" val="1815215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Svar: </a:t>
            </a:r>
            <a:r>
              <a:rPr lang="da-DK" b="0" dirty="0"/>
              <a:t>Det er altså eleverne med begge hænder i vejret, som har svaret rigtigt. </a:t>
            </a:r>
            <a:r>
              <a:rPr lang="da-DK" dirty="0"/>
              <a:t>Bed eleverne notere på deres telefon eller notesbog, om de har svaret rigtigt eller forkert.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a:t>
            </a:r>
            <a:r>
              <a:rPr lang="en-US" dirty="0">
                <a:hlinkClick r:id="rId3"/>
              </a:rPr>
              <a:t>Completing the picture: How the circular economy tackles climate change (ellenmacarthurfoundation.org)</a:t>
            </a:r>
            <a:endParaRPr lang="da-DK" dirty="0"/>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11</a:t>
            </a:fld>
            <a:endParaRPr lang="da-DK"/>
          </a:p>
        </p:txBody>
      </p:sp>
    </p:spTree>
    <p:extLst>
      <p:ext uri="{BB962C8B-B14F-4D97-AF65-F5344CB8AC3E}">
        <p14:creationId xmlns:p14="http://schemas.microsoft.com/office/powerpoint/2010/main" val="1104901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pPr algn="just" rtl="0">
              <a:spcBef>
                <a:spcPts val="1200"/>
              </a:spcBef>
              <a:spcAft>
                <a:spcPts val="1200"/>
              </a:spcAft>
            </a:pPr>
            <a:r>
              <a:rPr lang="da-DK" sz="1800" b="1" i="0" u="none" strike="noStrike" dirty="0">
                <a:solidFill>
                  <a:srgbClr val="000000"/>
                </a:solidFill>
                <a:effectLst/>
                <a:latin typeface="Times New Roman" panose="02020603050405020304" pitchFamily="18" charset="0"/>
              </a:rPr>
              <a:t>Danmark: </a:t>
            </a:r>
            <a:r>
              <a:rPr lang="da-DK" sz="1800" b="0" i="0" u="none" strike="noStrike" dirty="0">
                <a:solidFill>
                  <a:srgbClr val="000000"/>
                </a:solidFill>
                <a:effectLst/>
                <a:latin typeface="Times New Roman" panose="02020603050405020304" pitchFamily="18" charset="0"/>
              </a:rPr>
              <a:t>Der kan i Danmark spares 7-9 mio. tons CO2, hvis vi udfaser denne brug-og-smid-væk-kultur og i stedet begynder at tænke meget mere cirkulært. </a:t>
            </a: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Det danske klimaaftryk udgjorde i 2021 61 mio. ton CO2-ækvivalenter, hvilket i gennemsnit er 11 ton per dansker. Heraf blev 40,8 mio. ton, svarende til 62 pct., udledt i udlandet. </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Klimaaftrykket er de udledninger, som forårsages af forbrug i danske husholdninger og i det offentlige samt danske investeringer – uanset om udledningerne sker i Danmark eller andre lande via import af varer. </a:t>
            </a:r>
          </a:p>
          <a:p>
            <a:pPr algn="just" rtl="0">
              <a:spcBef>
                <a:spcPts val="1200"/>
              </a:spcBef>
              <a:spcAft>
                <a:spcPts val="1200"/>
              </a:spcAft>
            </a:pPr>
            <a:endParaRPr lang="da-DK" b="0" dirty="0">
              <a:effectLst/>
            </a:endParaRPr>
          </a:p>
          <a:p>
            <a:r>
              <a:rPr lang="da-DK" sz="1800" b="1" i="0" u="none" strike="noStrike" dirty="0">
                <a:solidFill>
                  <a:srgbClr val="000000"/>
                </a:solidFill>
                <a:effectLst/>
                <a:latin typeface="Times New Roman" panose="02020603050405020304" pitchFamily="18" charset="0"/>
              </a:rPr>
              <a:t>Biodiversitetskrise: </a:t>
            </a:r>
            <a:r>
              <a:rPr lang="da-DK" sz="1800" b="0" i="0" u="none" strike="noStrike" dirty="0">
                <a:solidFill>
                  <a:srgbClr val="000000"/>
                </a:solidFill>
                <a:effectLst/>
                <a:latin typeface="Times New Roman" panose="02020603050405020304" pitchFamily="18" charset="0"/>
              </a:rPr>
              <a:t>Så vi har fået slået fast, at vores overforbrug og lineære økonomi er skidt for klimaet. Men det er også skidt for vores natur- og biodiversitetskrise. Det blev også kort nævnt i videoen, men her kommer et spørgsmål om det i næste slide </a:t>
            </a:r>
          </a:p>
          <a:p>
            <a:endParaRPr lang="da-DK" sz="1800" b="0" i="0" u="none" strike="noStrike" dirty="0">
              <a:solidFill>
                <a:srgbClr val="000000"/>
              </a:solidFill>
              <a:effectLst/>
              <a:latin typeface="Times New Roman" panose="02020603050405020304" pitchFamily="18" charset="0"/>
            </a:endParaRPr>
          </a:p>
          <a:p>
            <a:r>
              <a:rPr lang="da-DK" sz="1800" b="0" i="0" u="none" strike="noStrike" dirty="0">
                <a:solidFill>
                  <a:srgbClr val="000000"/>
                </a:solidFill>
                <a:effectLst/>
                <a:latin typeface="Times New Roman" panose="02020603050405020304" pitchFamily="18" charset="0"/>
              </a:rPr>
              <a:t>Kilder: </a:t>
            </a:r>
          </a:p>
          <a:p>
            <a:pPr marL="171450" indent="-171450">
              <a:buFont typeface="Arial" panose="020B0604020202020204" pitchFamily="34" charset="0"/>
              <a:buChar char="•"/>
            </a:pPr>
            <a:r>
              <a:rPr lang="da-DK" sz="1200" b="0" i="0" u="none" strike="noStrike" dirty="0">
                <a:solidFill>
                  <a:srgbClr val="000000"/>
                </a:solidFill>
                <a:effectLst/>
                <a:latin typeface="Times New Roman" panose="02020603050405020304" pitchFamily="18" charset="0"/>
              </a:rPr>
              <a:t>Klima-, Energi- og Forsyningsministeriet (KEFM): </a:t>
            </a:r>
            <a:r>
              <a:rPr lang="da-DK" dirty="0">
                <a:hlinkClick r:id="rId3"/>
              </a:rPr>
              <a:t>Første officielle vurdering af Danmarks globale klimaaftryk (kefm.dk)</a:t>
            </a:r>
            <a:endParaRPr lang="da-DK" dirty="0"/>
          </a:p>
          <a:p>
            <a:pPr marL="171450" indent="-171450">
              <a:buFont typeface="Arial" panose="020B0604020202020204" pitchFamily="34" charset="0"/>
              <a:buChar char="•"/>
            </a:pPr>
            <a:r>
              <a:rPr lang="da-DK" dirty="0"/>
              <a:t>Danmarks Statistik: </a:t>
            </a:r>
            <a:r>
              <a:rPr lang="da-DK" dirty="0">
                <a:hlinkClick r:id="rId4"/>
              </a:rPr>
              <a:t>Klima - Danmarks Statistik (dst.dk)</a:t>
            </a:r>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12</a:t>
            </a:fld>
            <a:endParaRPr lang="da-DK"/>
          </a:p>
        </p:txBody>
      </p:sp>
    </p:spTree>
    <p:extLst>
      <p:ext uri="{BB962C8B-B14F-4D97-AF65-F5344CB8AC3E}">
        <p14:creationId xmlns:p14="http://schemas.microsoft.com/office/powerpoint/2010/main" val="2433364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 </a:t>
            </a:r>
            <a:r>
              <a:rPr lang="da-DK" b="0" dirty="0"/>
              <a:t>Der er 6 spørgsmål i alt. Læs de fire svarmuligheder op én for én. Hvis eleverne er enige i:</a:t>
            </a:r>
          </a:p>
          <a:p>
            <a:pPr marL="171450" indent="-171450">
              <a:buFontTx/>
              <a:buChar char="-"/>
            </a:pPr>
            <a:r>
              <a:rPr lang="da-DK" b="0" dirty="0"/>
              <a:t>A: Bed dem række venstre hånd op</a:t>
            </a:r>
          </a:p>
          <a:p>
            <a:pPr marL="171450" indent="-171450">
              <a:buFontTx/>
              <a:buChar char="-"/>
            </a:pPr>
            <a:r>
              <a:rPr lang="da-DK" b="0" dirty="0"/>
              <a:t>B: Bed dem række højre hånd op</a:t>
            </a:r>
          </a:p>
          <a:p>
            <a:pPr marL="171450" indent="-171450">
              <a:buFontTx/>
              <a:buChar char="-"/>
            </a:pPr>
            <a:r>
              <a:rPr lang="da-DK" b="0" dirty="0"/>
              <a:t>C: Bed dem række begge hænder op</a:t>
            </a:r>
          </a:p>
          <a:p>
            <a:pPr marL="171450" indent="-171450">
              <a:buFontTx/>
              <a:buChar char="-"/>
            </a:pPr>
            <a:r>
              <a:rPr lang="da-DK" b="0" dirty="0"/>
              <a:t>D: Bed dem rejse sig op</a:t>
            </a:r>
          </a:p>
          <a:p>
            <a:pPr marL="171450" indent="-171450">
              <a:buFontTx/>
              <a:buChar char="-"/>
            </a:pPr>
            <a:endParaRPr lang="da-DK" b="0" dirty="0"/>
          </a:p>
          <a:p>
            <a:pPr marL="0" indent="0">
              <a:buFontTx/>
              <a:buNone/>
            </a:pPr>
            <a:r>
              <a:rPr lang="da-DK" b="0" dirty="0"/>
              <a:t>På næste slide står svaret.</a:t>
            </a:r>
            <a:endParaRPr lang="da-DK" b="1" dirty="0"/>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13</a:t>
            </a:fld>
            <a:endParaRPr lang="da-DK"/>
          </a:p>
        </p:txBody>
      </p:sp>
    </p:spTree>
    <p:extLst>
      <p:ext uri="{BB962C8B-B14F-4D97-AF65-F5344CB8AC3E}">
        <p14:creationId xmlns:p14="http://schemas.microsoft.com/office/powerpoint/2010/main" val="3400071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Svar: </a:t>
            </a:r>
            <a:r>
              <a:rPr lang="da-DK" b="0" dirty="0"/>
              <a:t>Det er altså eleverne, der står op, som har svaret rigtigt. </a:t>
            </a:r>
            <a:r>
              <a:rPr lang="da-DK" dirty="0"/>
              <a:t>Bed eleverne notere på deres telefon eller notesbog, om de har svaret rigtigt eller forkert.</a:t>
            </a:r>
          </a:p>
          <a:p>
            <a:endParaRPr lang="da-DK" dirty="0"/>
          </a:p>
          <a:p>
            <a:endParaRPr lang="da-DK" dirty="0"/>
          </a:p>
          <a:p>
            <a:endParaRPr lang="da-DK" dirty="0"/>
          </a:p>
          <a:p>
            <a:r>
              <a:rPr lang="da-DK" dirty="0"/>
              <a:t>Kilde: FN (International Ressource Panel) Global Resource Outlook rapport: </a:t>
            </a:r>
          </a:p>
          <a:p>
            <a:pPr marL="171450" indent="-171450">
              <a:buFont typeface="Arial" panose="020B0604020202020204" pitchFamily="34" charset="0"/>
              <a:buChar char="•"/>
            </a:pPr>
            <a:r>
              <a:rPr lang="da-DK" dirty="0"/>
              <a:t>https://www.unep.org/news-and-stories/story/what-passenger-cars-are-made-key-issue-climate-change </a:t>
            </a:r>
          </a:p>
          <a:p>
            <a:pPr marL="171450" indent="-171450">
              <a:buFont typeface="Arial" panose="020B0604020202020204" pitchFamily="34" charset="0"/>
              <a:buChar char="•"/>
            </a:pPr>
            <a:r>
              <a:rPr lang="en-US" dirty="0"/>
              <a:t>file:///C:/Users/fdp/Downloads/unep_252_global_resource_outlook_2019_web.pdf</a:t>
            </a:r>
            <a:r>
              <a:rPr lang="da-DK" dirty="0"/>
              <a:t> </a:t>
            </a:r>
          </a:p>
        </p:txBody>
      </p:sp>
      <p:sp>
        <p:nvSpPr>
          <p:cNvPr id="4" name="Pladsholder til slidenummer 3"/>
          <p:cNvSpPr>
            <a:spLocks noGrp="1"/>
          </p:cNvSpPr>
          <p:nvPr>
            <p:ph type="sldNum" sz="quarter" idx="5"/>
          </p:nvPr>
        </p:nvSpPr>
        <p:spPr/>
        <p:txBody>
          <a:bodyPr/>
          <a:lstStyle/>
          <a:p>
            <a:fld id="{32040CFB-86EA-43D6-A8BB-FD3B251DC243}" type="slidenum">
              <a:rPr lang="da-DK" smtClean="0"/>
              <a:t>14</a:t>
            </a:fld>
            <a:endParaRPr lang="da-DK"/>
          </a:p>
        </p:txBody>
      </p:sp>
    </p:spTree>
    <p:extLst>
      <p:ext uri="{BB962C8B-B14F-4D97-AF65-F5344CB8AC3E}">
        <p14:creationId xmlns:p14="http://schemas.microsoft.com/office/powerpoint/2010/main" val="1570857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err="1"/>
              <a:t>Slidet</a:t>
            </a:r>
            <a:r>
              <a:rPr lang="da-DK" b="1" dirty="0"/>
              <a:t> kan uddybes med følgende forklaring:</a:t>
            </a:r>
          </a:p>
          <a:p>
            <a:endParaRPr lang="da-DK" dirty="0"/>
          </a:p>
          <a:p>
            <a:r>
              <a:rPr lang="da-DK" dirty="0"/>
              <a:t>Biodiversitet kan forstås som det mylder af liv, som findes overalt på kloden. Både i form af dyr, planter, svampe, bakterier og alt andet levende. Man taler om en biodiversitetskrise. Det betyder, at der uddør utroligt mange arter – faktisk lige så mange som i den tid, hvor dinosaurerne blev udslettet.</a:t>
            </a:r>
          </a:p>
          <a:p>
            <a:endParaRPr lang="da-DK" dirty="0"/>
          </a:p>
          <a:p>
            <a:r>
              <a:rPr lang="da-DK" dirty="0"/>
              <a:t>Udvinding og forarbejdning af naturressourcer kan føre til tab af biodiversitet ved at ødelægge eller forurene dyr og planters levesteder. Når vi f.eks. Fælder skov for at kunne producere møbler, så ødelægger vi hjemmet for de dyr og planter, der boede i skoven. Eller når der f.eks. bliver produceret en t-shirt, risikerer nogle af de kemikalier, der bruges i produktionen at havne i den omkringliggende natur, til stor skade for dyrene og planterne der bor der. </a:t>
            </a:r>
          </a:p>
          <a:p>
            <a:endParaRPr lang="da-DK" dirty="0"/>
          </a:p>
          <a:p>
            <a:br>
              <a:rPr lang="da-DK" dirty="0"/>
            </a:br>
            <a:endParaRPr lang="da-DK" dirty="0"/>
          </a:p>
          <a:p>
            <a:r>
              <a:rPr lang="da-DK" dirty="0"/>
              <a:t>Kilde: FN (International Ressource Panel) Global Resource Outlook rapport: </a:t>
            </a:r>
          </a:p>
          <a:p>
            <a:pPr marL="171450" indent="-171450">
              <a:buFont typeface="Arial" panose="020B0604020202020204" pitchFamily="34" charset="0"/>
              <a:buChar char="•"/>
            </a:pPr>
            <a:r>
              <a:rPr lang="da-DK" dirty="0"/>
              <a:t>https://www.unep.org/news-and-stories/story/what-passenger-cars-are-made-key-issue-climate-change </a:t>
            </a:r>
          </a:p>
          <a:p>
            <a:pPr marL="171450" indent="-171450">
              <a:buFont typeface="Arial" panose="020B0604020202020204" pitchFamily="34" charset="0"/>
              <a:buChar char="•"/>
            </a:pPr>
            <a:r>
              <a:rPr lang="en-US" dirty="0"/>
              <a:t>file:///C:/Users/fdp/Downloads/unep_252_global_resource_outlook_2019_web.pdf</a:t>
            </a:r>
            <a:r>
              <a:rPr lang="da-DK" dirty="0"/>
              <a:t> </a:t>
            </a:r>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15</a:t>
            </a:fld>
            <a:endParaRPr lang="da-DK"/>
          </a:p>
        </p:txBody>
      </p:sp>
    </p:spTree>
    <p:extLst>
      <p:ext uri="{BB962C8B-B14F-4D97-AF65-F5344CB8AC3E}">
        <p14:creationId xmlns:p14="http://schemas.microsoft.com/office/powerpoint/2010/main" val="3348746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 </a:t>
            </a:r>
            <a:r>
              <a:rPr lang="da-DK" b="0" dirty="0"/>
              <a:t>Der er 6 spørgsmål i alt. Læs de fire svarmuligheder op én for én. Hvis eleverne er enige i:</a:t>
            </a:r>
          </a:p>
          <a:p>
            <a:pPr marL="171450" indent="-171450">
              <a:buFontTx/>
              <a:buChar char="-"/>
            </a:pPr>
            <a:r>
              <a:rPr lang="da-DK" b="0" dirty="0"/>
              <a:t>A: Bed dem række venstre hånd op</a:t>
            </a:r>
          </a:p>
          <a:p>
            <a:pPr marL="171450" indent="-171450">
              <a:buFontTx/>
              <a:buChar char="-"/>
            </a:pPr>
            <a:r>
              <a:rPr lang="da-DK" b="0" dirty="0"/>
              <a:t>B: Bed dem række højre hånd op</a:t>
            </a:r>
          </a:p>
          <a:p>
            <a:pPr marL="171450" indent="-171450">
              <a:buFontTx/>
              <a:buChar char="-"/>
            </a:pPr>
            <a:r>
              <a:rPr lang="da-DK" b="0" dirty="0"/>
              <a:t>C: Bed dem række begge hænder op</a:t>
            </a:r>
          </a:p>
          <a:p>
            <a:pPr marL="171450" indent="-171450">
              <a:buFontTx/>
              <a:buChar char="-"/>
            </a:pPr>
            <a:r>
              <a:rPr lang="da-DK" b="0" dirty="0"/>
              <a:t>D: Bed dem rejse sig op</a:t>
            </a:r>
          </a:p>
          <a:p>
            <a:pPr marL="171450" indent="-171450">
              <a:buFontTx/>
              <a:buChar char="-"/>
            </a:pPr>
            <a:endParaRPr lang="da-DK" b="0" dirty="0"/>
          </a:p>
          <a:p>
            <a:pPr marL="0" indent="0">
              <a:buFontTx/>
              <a:buNone/>
            </a:pPr>
            <a:r>
              <a:rPr lang="da-DK" b="0" dirty="0"/>
              <a:t>På næste slide står svaret.</a:t>
            </a:r>
            <a:endParaRPr lang="da-DK" b="1" dirty="0"/>
          </a:p>
          <a:p>
            <a:endParaRPr lang="da-DK" dirty="0"/>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16</a:t>
            </a:fld>
            <a:endParaRPr lang="da-DK"/>
          </a:p>
        </p:txBody>
      </p:sp>
    </p:spTree>
    <p:extLst>
      <p:ext uri="{BB962C8B-B14F-4D97-AF65-F5344CB8AC3E}">
        <p14:creationId xmlns:p14="http://schemas.microsoft.com/office/powerpoint/2010/main" val="4101503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Svar: </a:t>
            </a:r>
            <a:r>
              <a:rPr lang="da-DK" b="0" dirty="0"/>
              <a:t>Det er altså eleverne med begge arme i vejret, der har svaret rigtigt. </a:t>
            </a:r>
            <a:r>
              <a:rPr lang="da-DK" dirty="0"/>
              <a:t>Bed eleverne notere på deres telefon eller notesbog, om de har svaret rigtigt eller forkert.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a:t>
            </a:r>
            <a:r>
              <a:rPr lang="da-DK" dirty="0">
                <a:hlinkClick r:id="rId3"/>
              </a:rPr>
              <a:t>12 nøglefacts om tøjproduktion (ecolabel.dk)</a:t>
            </a:r>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17</a:t>
            </a:fld>
            <a:endParaRPr lang="da-DK"/>
          </a:p>
        </p:txBody>
      </p:sp>
    </p:spTree>
    <p:extLst>
      <p:ext uri="{BB962C8B-B14F-4D97-AF65-F5344CB8AC3E}">
        <p14:creationId xmlns:p14="http://schemas.microsoft.com/office/powerpoint/2010/main" val="1265712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err="1"/>
              <a:t>Slidet</a:t>
            </a:r>
            <a:r>
              <a:rPr lang="da-DK" b="1" dirty="0"/>
              <a:t> kan uddybes med følgende overvejelse: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1" i="0" u="none" strike="noStrik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u="none" strike="noStrike" dirty="0">
                <a:solidFill>
                  <a:srgbClr val="000000"/>
                </a:solidFill>
                <a:effectLst/>
                <a:latin typeface="Times New Roman" panose="02020603050405020304" pitchFamily="18" charset="0"/>
              </a:rPr>
              <a:t>Det kan undre, at man kan købe en T-shirt så billigt – og her har vi ikke engang talt arbejdsløn.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i="0" u="none" strike="noStrik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u="none" strike="noStrike" dirty="0">
                <a:solidFill>
                  <a:srgbClr val="000000"/>
                </a:solidFill>
                <a:effectLst/>
                <a:latin typeface="Times New Roman" panose="02020603050405020304" pitchFamily="18" charset="0"/>
              </a:rPr>
              <a:t>En af hovedårsagerne til at man kan købe meget billige t-shirts er fordi de naturressourcer, der bliver brugt til at producere en t-shirt, ikke indregnes i t-shirtens pris. I mange tilfælde betaler virksomhederne ikke, for det vand de forbruger, eller for den CO2 de udleder i vores fælles atmosfære, når de laver t-shirts. Og derfor medregnes forbruget af klodens ressourcer altså heller ikke i den pris, vi skal betale for en t-shirt.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i="0" u="none" strike="noStrik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i="0" u="none" strike="noStrik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u="none" strike="noStrike" dirty="0">
                <a:solidFill>
                  <a:srgbClr val="000000"/>
                </a:solidFill>
                <a:effectLst/>
                <a:latin typeface="Times New Roman" panose="02020603050405020304" pitchFamily="18" charset="0"/>
              </a:rPr>
              <a:t>Kilder: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a-DK" sz="1800" b="0" i="0" u="none" strike="noStrike" dirty="0">
                <a:solidFill>
                  <a:srgbClr val="000000"/>
                </a:solidFill>
                <a:effectLst/>
                <a:latin typeface="Times New Roman" panose="02020603050405020304" pitchFamily="18" charset="0"/>
              </a:rPr>
              <a:t>Miljøministeriet: https://www2.mst.dk/Udgiv/publikationer/2022/12/978-87-7038-463-6.pdf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hlinkClick r:id="rId3"/>
              </a:rPr>
              <a:t>12 nøglefacts om tøjproduktion (ecolabel.dk)</a:t>
            </a:r>
            <a:r>
              <a:rPr lang="da-DK" sz="1800" b="0" i="0" u="none" strike="noStrike" dirty="0">
                <a:solidFill>
                  <a:srgbClr val="000000"/>
                </a:solidFill>
                <a:effectLst/>
                <a:latin typeface="Times New Roman" panose="02020603050405020304" pitchFamily="18" charset="0"/>
              </a:rPr>
              <a:t> </a:t>
            </a:r>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18</a:t>
            </a:fld>
            <a:endParaRPr lang="da-DK"/>
          </a:p>
        </p:txBody>
      </p:sp>
    </p:spTree>
    <p:extLst>
      <p:ext uri="{BB962C8B-B14F-4D97-AF65-F5344CB8AC3E}">
        <p14:creationId xmlns:p14="http://schemas.microsoft.com/office/powerpoint/2010/main" val="2660561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 </a:t>
            </a:r>
            <a:r>
              <a:rPr lang="da-DK" b="0" dirty="0"/>
              <a:t>Der er 6 spørgsmål i alt. Læs de fire svarmuligheder op én for én. Hvis eleverne er enige i:</a:t>
            </a:r>
          </a:p>
          <a:p>
            <a:pPr marL="171450" indent="-171450">
              <a:buFontTx/>
              <a:buChar char="-"/>
            </a:pPr>
            <a:r>
              <a:rPr lang="da-DK" b="0" dirty="0"/>
              <a:t>A: Bed dem række venstre hånd op</a:t>
            </a:r>
          </a:p>
          <a:p>
            <a:pPr marL="171450" indent="-171450">
              <a:buFontTx/>
              <a:buChar char="-"/>
            </a:pPr>
            <a:r>
              <a:rPr lang="da-DK" b="0" dirty="0"/>
              <a:t>B: Bed dem række højre hånd op</a:t>
            </a:r>
          </a:p>
          <a:p>
            <a:pPr marL="171450" indent="-171450">
              <a:buFontTx/>
              <a:buChar char="-"/>
            </a:pPr>
            <a:r>
              <a:rPr lang="da-DK" b="0" dirty="0"/>
              <a:t>C: Bed dem række begge hænder op</a:t>
            </a:r>
          </a:p>
          <a:p>
            <a:pPr marL="171450" indent="-171450">
              <a:buFontTx/>
              <a:buChar char="-"/>
            </a:pPr>
            <a:r>
              <a:rPr lang="da-DK" b="0" dirty="0"/>
              <a:t>D: Bed dem rejse sig op</a:t>
            </a:r>
          </a:p>
          <a:p>
            <a:pPr marL="171450" indent="-171450">
              <a:buFontTx/>
              <a:buChar char="-"/>
            </a:pPr>
            <a:endParaRPr lang="da-DK" b="0" dirty="0"/>
          </a:p>
          <a:p>
            <a:pPr marL="0" indent="0">
              <a:buFontTx/>
              <a:buNone/>
            </a:pPr>
            <a:r>
              <a:rPr lang="da-DK" b="0" dirty="0"/>
              <a:t>På næste slide står svaret.</a:t>
            </a:r>
            <a:endParaRPr lang="da-DK" b="1" dirty="0"/>
          </a:p>
          <a:p>
            <a:endParaRPr lang="da-DK" dirty="0"/>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19</a:t>
            </a:fld>
            <a:endParaRPr lang="da-DK"/>
          </a:p>
        </p:txBody>
      </p:sp>
    </p:spTree>
    <p:extLst>
      <p:ext uri="{BB962C8B-B14F-4D97-AF65-F5344CB8AC3E}">
        <p14:creationId xmlns:p14="http://schemas.microsoft.com/office/powerpoint/2010/main" val="4055708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Svar: </a:t>
            </a:r>
            <a:r>
              <a:rPr lang="da-DK" b="0" dirty="0"/>
              <a:t>Det er altså eleverne med højre hånd oppe, der har svaret rigtigt. </a:t>
            </a:r>
            <a:r>
              <a:rPr lang="da-DK" dirty="0"/>
              <a:t>Bed eleverne notere på deres telefon eller notesbog, om de har svaret rigtigt eller forkert.</a:t>
            </a:r>
          </a:p>
          <a:p>
            <a:endParaRPr lang="da-DK" dirty="0"/>
          </a:p>
          <a:p>
            <a:endParaRPr lang="da-DK" dirty="0"/>
          </a:p>
          <a:p>
            <a:endParaRPr lang="da-DK" dirty="0"/>
          </a:p>
          <a:p>
            <a:r>
              <a:rPr lang="da-DK" dirty="0"/>
              <a:t>Kilde: </a:t>
            </a:r>
            <a:r>
              <a:rPr lang="da-DK" dirty="0">
                <a:hlinkClick r:id="rId3"/>
              </a:rPr>
              <a:t>Oversigt over affaldsfraktionen - Plast - Dansk Kompetencecenter for Affald og Ressourcer (dakofa.dk)</a:t>
            </a:r>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20</a:t>
            </a:fld>
            <a:endParaRPr lang="da-DK"/>
          </a:p>
        </p:txBody>
      </p:sp>
    </p:spTree>
    <p:extLst>
      <p:ext uri="{BB962C8B-B14F-4D97-AF65-F5344CB8AC3E}">
        <p14:creationId xmlns:p14="http://schemas.microsoft.com/office/powerpoint/2010/main" val="1746770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3</a:t>
            </a:fld>
            <a:endParaRPr lang="da-DK"/>
          </a:p>
        </p:txBody>
      </p:sp>
    </p:spTree>
    <p:extLst>
      <p:ext uri="{BB962C8B-B14F-4D97-AF65-F5344CB8AC3E}">
        <p14:creationId xmlns:p14="http://schemas.microsoft.com/office/powerpoint/2010/main" val="1089074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Videoen kan også tilgås her: https://www.youtube.com/watch?v=nkP1pgndmt8 </a:t>
            </a:r>
          </a:p>
          <a:p>
            <a:endParaRPr lang="da-DK" dirty="0"/>
          </a:p>
          <a:p>
            <a:r>
              <a:rPr lang="da-DK" dirty="0"/>
              <a:t>Videoen handler om hvorfor og hvordan plastik er et problem for miljøet </a:t>
            </a:r>
          </a:p>
        </p:txBody>
      </p:sp>
      <p:sp>
        <p:nvSpPr>
          <p:cNvPr id="4" name="Pladsholder til slidenummer 3"/>
          <p:cNvSpPr>
            <a:spLocks noGrp="1"/>
          </p:cNvSpPr>
          <p:nvPr>
            <p:ph type="sldNum" sz="quarter" idx="5"/>
          </p:nvPr>
        </p:nvSpPr>
        <p:spPr/>
        <p:txBody>
          <a:bodyPr/>
          <a:lstStyle/>
          <a:p>
            <a:fld id="{32040CFB-86EA-43D6-A8BB-FD3B251DC243}" type="slidenum">
              <a:rPr lang="da-DK" smtClean="0"/>
              <a:t>21</a:t>
            </a:fld>
            <a:endParaRPr lang="da-DK"/>
          </a:p>
        </p:txBody>
      </p:sp>
    </p:spTree>
    <p:extLst>
      <p:ext uri="{BB962C8B-B14F-4D97-AF65-F5344CB8AC3E}">
        <p14:creationId xmlns:p14="http://schemas.microsoft.com/office/powerpoint/2010/main" val="2592159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err="1"/>
              <a:t>Slidet</a:t>
            </a:r>
            <a:r>
              <a:rPr lang="da-DK" b="1" dirty="0"/>
              <a:t> kan uddybes med følgende forklaring:</a:t>
            </a:r>
          </a:p>
          <a:p>
            <a:endParaRPr lang="da-DK" dirty="0"/>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En del af de resterende 70 % plastik ender i naturen. Ifølge en rapport fra World </a:t>
            </a:r>
            <a:r>
              <a:rPr lang="da-DK" sz="1800" b="0" i="0" u="none" strike="noStrike" dirty="0" err="1">
                <a:solidFill>
                  <a:srgbClr val="000000"/>
                </a:solidFill>
                <a:effectLst/>
                <a:latin typeface="Times New Roman" panose="02020603050405020304" pitchFamily="18" charset="0"/>
              </a:rPr>
              <a:t>Economic</a:t>
            </a:r>
            <a:r>
              <a:rPr lang="da-DK" sz="1800" b="0" i="0" u="none" strike="noStrike" dirty="0">
                <a:solidFill>
                  <a:srgbClr val="000000"/>
                </a:solidFill>
                <a:effectLst/>
                <a:latin typeface="Times New Roman" panose="02020603050405020304" pitchFamily="18" charset="0"/>
              </a:rPr>
              <a:t> Forum er det 32 % af verdens plastemballage, der havner i naturen.</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Plastik i naturen er også problematisk for vores sundhed. Mikroplast bliver optaget i fødekæden og kan ende i de fisk, vi spiser. Det kan også ende i vores drikkevand.</a:t>
            </a:r>
            <a:endParaRPr lang="da-DK" b="0" dirty="0">
              <a:effectLst/>
            </a:endParaRPr>
          </a:p>
          <a:p>
            <a:br>
              <a:rPr lang="da-DK" dirty="0"/>
            </a:br>
            <a:endParaRPr lang="da-DK" dirty="0"/>
          </a:p>
          <a:p>
            <a:r>
              <a:rPr lang="da-DK" dirty="0"/>
              <a:t>Kilder: </a:t>
            </a:r>
          </a:p>
          <a:p>
            <a:pPr marL="171450" indent="-171450">
              <a:buFontTx/>
              <a:buChar char="-"/>
            </a:pPr>
            <a:r>
              <a:rPr lang="da-DK" dirty="0">
                <a:hlinkClick r:id="rId3"/>
              </a:rPr>
              <a:t>Mere Plastikemballage? - Plastic Change : Plastic Change</a:t>
            </a:r>
            <a:endParaRPr lang="da-DK" dirty="0"/>
          </a:p>
          <a:p>
            <a:pPr marL="171450" indent="-171450">
              <a:buFontTx/>
              <a:buChar char="-"/>
            </a:pPr>
            <a:r>
              <a:rPr lang="en-US" dirty="0">
                <a:hlinkClick r:id="rId4"/>
              </a:rPr>
              <a:t>People eat at least 50,000 plastic particles a year, study finds | Plastics | The Guardian</a:t>
            </a:r>
            <a:r>
              <a:rPr lang="da-DK" dirty="0"/>
              <a:t> </a:t>
            </a:r>
          </a:p>
          <a:p>
            <a:pPr marL="171450" indent="-171450">
              <a:buFontTx/>
              <a:buChar char="-"/>
            </a:pPr>
            <a:r>
              <a:rPr lang="da-DK" dirty="0"/>
              <a:t>https://www.washingtonpost.com/news/speaking-of-science/wp/2015/09/15/more-than-half-the-worlds-sea-turtles-have-eaten-plastic-new-study-claims/</a:t>
            </a:r>
          </a:p>
        </p:txBody>
      </p:sp>
      <p:sp>
        <p:nvSpPr>
          <p:cNvPr id="4" name="Pladsholder til slidenummer 3"/>
          <p:cNvSpPr>
            <a:spLocks noGrp="1"/>
          </p:cNvSpPr>
          <p:nvPr>
            <p:ph type="sldNum" sz="quarter" idx="5"/>
          </p:nvPr>
        </p:nvSpPr>
        <p:spPr/>
        <p:txBody>
          <a:bodyPr/>
          <a:lstStyle/>
          <a:p>
            <a:fld id="{32040CFB-86EA-43D6-A8BB-FD3B251DC243}" type="slidenum">
              <a:rPr lang="da-DK" smtClean="0"/>
              <a:t>22</a:t>
            </a:fld>
            <a:endParaRPr lang="da-DK"/>
          </a:p>
        </p:txBody>
      </p:sp>
    </p:spTree>
    <p:extLst>
      <p:ext uri="{BB962C8B-B14F-4D97-AF65-F5344CB8AC3E}">
        <p14:creationId xmlns:p14="http://schemas.microsoft.com/office/powerpoint/2010/main" val="2093938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just" defTabSz="914400" rtl="0" eaLnBrk="1" fontAlgn="auto" latinLnBrk="0" hangingPunct="1">
              <a:lnSpc>
                <a:spcPct val="100000"/>
              </a:lnSpc>
              <a:spcBef>
                <a:spcPts val="1200"/>
              </a:spcBef>
              <a:spcAft>
                <a:spcPts val="1200"/>
              </a:spcAft>
              <a:buClrTx/>
              <a:buSzTx/>
              <a:buFontTx/>
              <a:buNone/>
              <a:tabLst/>
              <a:defRPr/>
            </a:pPr>
            <a:r>
              <a:rPr lang="da-DK" sz="1800" b="1" dirty="0" err="1"/>
              <a:t>Slidet</a:t>
            </a:r>
            <a:r>
              <a:rPr lang="da-DK" sz="1800" b="1" dirty="0"/>
              <a:t> kan uddybes med følgende forklaring:</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Det er vigtigt at fastslå, at plastik ikke er problemet i sig selv. Det er snarere vores </a:t>
            </a:r>
            <a:r>
              <a:rPr lang="da-DK" sz="1800" b="0" i="1" u="none" strike="noStrike" dirty="0">
                <a:solidFill>
                  <a:srgbClr val="000000"/>
                </a:solidFill>
                <a:effectLst/>
                <a:latin typeface="Times New Roman" panose="02020603050405020304" pitchFamily="18" charset="0"/>
              </a:rPr>
              <a:t>brug </a:t>
            </a:r>
            <a:r>
              <a:rPr lang="da-DK" sz="1800" b="0" i="0" u="none" strike="noStrike" dirty="0">
                <a:solidFill>
                  <a:srgbClr val="000000"/>
                </a:solidFill>
                <a:effectLst/>
                <a:latin typeface="Times New Roman" panose="02020603050405020304" pitchFamily="18" charset="0"/>
              </a:rPr>
              <a:t>af plastikken, der er problematisk. Vi skal hele tiden have fokus på at genanvende og særligt genbruge så meget plastik som muligt. Det danske pantsystem er et godt eksempel, og i Schweiz er der pant på nogle </a:t>
            </a:r>
            <a:r>
              <a:rPr lang="da-DK" sz="1800" b="0" i="0" u="none" strike="noStrike" dirty="0" err="1">
                <a:solidFill>
                  <a:srgbClr val="000000"/>
                </a:solidFill>
                <a:effectLst/>
                <a:latin typeface="Times New Roman" panose="02020603050405020304" pitchFamily="18" charset="0"/>
              </a:rPr>
              <a:t>take</a:t>
            </a:r>
            <a:r>
              <a:rPr lang="da-DK" sz="1800" b="0" i="0" u="none" strike="noStrike" dirty="0">
                <a:solidFill>
                  <a:srgbClr val="000000"/>
                </a:solidFill>
                <a:effectLst/>
                <a:latin typeface="Times New Roman" panose="02020603050405020304" pitchFamily="18" charset="0"/>
              </a:rPr>
              <a:t> </a:t>
            </a:r>
            <a:r>
              <a:rPr lang="da-DK" sz="1800" b="0" i="0" u="none" strike="noStrike" dirty="0" err="1">
                <a:solidFill>
                  <a:srgbClr val="000000"/>
                </a:solidFill>
                <a:effectLst/>
                <a:latin typeface="Times New Roman" panose="02020603050405020304" pitchFamily="18" charset="0"/>
              </a:rPr>
              <a:t>away</a:t>
            </a:r>
            <a:r>
              <a:rPr lang="da-DK" sz="1800" b="0" i="0" u="none" strike="noStrike" dirty="0">
                <a:solidFill>
                  <a:srgbClr val="000000"/>
                </a:solidFill>
                <a:effectLst/>
                <a:latin typeface="Times New Roman" panose="02020603050405020304" pitchFamily="18" charset="0"/>
              </a:rPr>
              <a:t>-emballager. Det er virksomheden reCIRCLE, der har designet </a:t>
            </a:r>
            <a:r>
              <a:rPr lang="da-DK" sz="1800" b="0" i="0" u="none" strike="noStrike" dirty="0" err="1">
                <a:solidFill>
                  <a:srgbClr val="000000"/>
                </a:solidFill>
                <a:effectLst/>
                <a:latin typeface="Times New Roman" panose="02020603050405020304" pitchFamily="18" charset="0"/>
              </a:rPr>
              <a:t>take</a:t>
            </a:r>
            <a:r>
              <a:rPr lang="da-DK" sz="1800" b="0" i="0" u="none" strike="noStrike" dirty="0">
                <a:solidFill>
                  <a:srgbClr val="000000"/>
                </a:solidFill>
                <a:effectLst/>
                <a:latin typeface="Times New Roman" panose="02020603050405020304" pitchFamily="18" charset="0"/>
              </a:rPr>
              <a:t> </a:t>
            </a:r>
            <a:r>
              <a:rPr lang="da-DK" sz="1800" b="0" i="0" u="none" strike="noStrike" dirty="0" err="1">
                <a:solidFill>
                  <a:srgbClr val="000000"/>
                </a:solidFill>
                <a:effectLst/>
                <a:latin typeface="Times New Roman" panose="02020603050405020304" pitchFamily="18" charset="0"/>
              </a:rPr>
              <a:t>away</a:t>
            </a:r>
            <a:r>
              <a:rPr lang="da-DK" sz="1800" b="0" i="0" u="none" strike="noStrike" dirty="0">
                <a:solidFill>
                  <a:srgbClr val="000000"/>
                </a:solidFill>
                <a:effectLst/>
                <a:latin typeface="Times New Roman" panose="02020603050405020304" pitchFamily="18" charset="0"/>
              </a:rPr>
              <a:t>-emballage, der returneres, vaskes og bruges igen og igen. </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Ca. 50 % af al menneskeskabt affald i verdenshavene er engangsplastemballage til </a:t>
            </a:r>
            <a:r>
              <a:rPr lang="da-DK" sz="1800" b="0" i="0" u="none" strike="noStrike" dirty="0" err="1">
                <a:solidFill>
                  <a:srgbClr val="000000"/>
                </a:solidFill>
                <a:effectLst/>
                <a:latin typeface="Times New Roman" panose="02020603050405020304" pitchFamily="18" charset="0"/>
              </a:rPr>
              <a:t>takeaway</a:t>
            </a:r>
            <a:r>
              <a:rPr lang="da-DK" sz="1800" b="0" i="0" u="none" strike="noStrike" dirty="0">
                <a:solidFill>
                  <a:srgbClr val="000000"/>
                </a:solidFill>
                <a:effectLst/>
                <a:latin typeface="Times New Roman" panose="02020603050405020304" pitchFamily="18" charset="0"/>
              </a:rPr>
              <a:t>.</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Kilder: </a:t>
            </a:r>
          </a:p>
          <a:p>
            <a:pPr marL="171450" indent="-171450" algn="just" rtl="0">
              <a:spcBef>
                <a:spcPts val="1200"/>
              </a:spcBef>
              <a:spcAft>
                <a:spcPts val="1200"/>
              </a:spcAft>
              <a:buFontTx/>
              <a:buChar char="-"/>
            </a:pPr>
            <a:r>
              <a:rPr lang="da-DK" sz="1200" b="0" i="0" u="none" strike="noStrike" dirty="0">
                <a:solidFill>
                  <a:srgbClr val="000000"/>
                </a:solidFill>
                <a:effectLst/>
                <a:latin typeface="Times New Roman" panose="02020603050405020304" pitchFamily="18" charset="0"/>
              </a:rPr>
              <a:t>https://www.nature.com/articles/s41893-021-00720-8 </a:t>
            </a:r>
          </a:p>
          <a:p>
            <a:pPr marL="171450" indent="-171450" algn="just" rtl="0">
              <a:spcBef>
                <a:spcPts val="1200"/>
              </a:spcBef>
              <a:spcAft>
                <a:spcPts val="1200"/>
              </a:spcAft>
              <a:buFontTx/>
              <a:buChar char="-"/>
            </a:pPr>
            <a:r>
              <a:rPr lang="da-DK" dirty="0">
                <a:hlinkClick r:id="rId3"/>
              </a:rPr>
              <a:t>Schweiz genbruger </a:t>
            </a:r>
            <a:r>
              <a:rPr lang="da-DK" dirty="0" err="1">
                <a:hlinkClick r:id="rId3"/>
              </a:rPr>
              <a:t>take</a:t>
            </a:r>
            <a:r>
              <a:rPr lang="da-DK" dirty="0">
                <a:hlinkClick r:id="rId3"/>
              </a:rPr>
              <a:t> </a:t>
            </a:r>
            <a:r>
              <a:rPr lang="da-DK" dirty="0" err="1">
                <a:hlinkClick r:id="rId3"/>
              </a:rPr>
              <a:t>away</a:t>
            </a:r>
            <a:r>
              <a:rPr lang="da-DK" dirty="0">
                <a:hlinkClick r:id="rId3"/>
              </a:rPr>
              <a:t>-emballage - Danmarks Naturfredningsforening</a:t>
            </a:r>
            <a:endParaRPr lang="da-DK" dirty="0"/>
          </a:p>
          <a:p>
            <a:pPr marL="171450" indent="-171450" algn="just" rtl="0">
              <a:spcBef>
                <a:spcPts val="1200"/>
              </a:spcBef>
              <a:spcAft>
                <a:spcPts val="1200"/>
              </a:spcAft>
              <a:buFontTx/>
              <a:buChar char="-"/>
            </a:pPr>
            <a:r>
              <a:rPr lang="da-DK" sz="1200" b="0" i="0" u="none" strike="noStrike" dirty="0">
                <a:solidFill>
                  <a:srgbClr val="000000"/>
                </a:solidFill>
                <a:effectLst/>
                <a:latin typeface="Times New Roman" panose="02020603050405020304" pitchFamily="18" charset="0"/>
              </a:rPr>
              <a:t>https://naturgeografiportalen.systime.dk/?id=608 </a:t>
            </a:r>
          </a:p>
        </p:txBody>
      </p:sp>
      <p:sp>
        <p:nvSpPr>
          <p:cNvPr id="4" name="Pladsholder til slidenummer 3"/>
          <p:cNvSpPr>
            <a:spLocks noGrp="1"/>
          </p:cNvSpPr>
          <p:nvPr>
            <p:ph type="sldNum" sz="quarter" idx="5"/>
          </p:nvPr>
        </p:nvSpPr>
        <p:spPr/>
        <p:txBody>
          <a:bodyPr/>
          <a:lstStyle/>
          <a:p>
            <a:fld id="{32040CFB-86EA-43D6-A8BB-FD3B251DC243}" type="slidenum">
              <a:rPr lang="da-DK" smtClean="0"/>
              <a:t>23</a:t>
            </a:fld>
            <a:endParaRPr lang="da-DK"/>
          </a:p>
        </p:txBody>
      </p:sp>
    </p:spTree>
    <p:extLst>
      <p:ext uri="{BB962C8B-B14F-4D97-AF65-F5344CB8AC3E}">
        <p14:creationId xmlns:p14="http://schemas.microsoft.com/office/powerpoint/2010/main" val="1756961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err="1"/>
              <a:t>Slidet</a:t>
            </a:r>
            <a:r>
              <a:rPr lang="da-DK" sz="1200" b="1" dirty="0"/>
              <a:t> kan uddybes med følgende forklaring:</a:t>
            </a:r>
          </a:p>
          <a:p>
            <a:endParaRPr lang="da-DK" dirty="0"/>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Den politiske aftale hedder ”</a:t>
            </a:r>
            <a:r>
              <a:rPr lang="da-DK" sz="1800" b="0" i="1" u="none" strike="noStrike" dirty="0">
                <a:solidFill>
                  <a:srgbClr val="000000"/>
                </a:solidFill>
                <a:effectLst/>
                <a:latin typeface="Times New Roman" panose="02020603050405020304" pitchFamily="18" charset="0"/>
              </a:rPr>
              <a:t>Klimaplan for en grøn affaldssektor og cirkulær økonomi” </a:t>
            </a:r>
            <a:r>
              <a:rPr lang="da-DK" sz="1800" b="0" i="0" u="none" strike="noStrike" dirty="0">
                <a:solidFill>
                  <a:srgbClr val="000000"/>
                </a:solidFill>
                <a:effectLst/>
                <a:latin typeface="Times New Roman" panose="02020603050405020304" pitchFamily="18" charset="0"/>
              </a:rPr>
              <a:t>og er</a:t>
            </a:r>
            <a:r>
              <a:rPr lang="da-DK" sz="1800" b="0" i="1" u="none" strike="noStrike" dirty="0">
                <a:solidFill>
                  <a:srgbClr val="000000"/>
                </a:solidFill>
                <a:effectLst/>
                <a:latin typeface="Times New Roman" panose="02020603050405020304" pitchFamily="18" charset="0"/>
              </a:rPr>
              <a:t> </a:t>
            </a:r>
            <a:r>
              <a:rPr lang="da-DK" sz="1800" b="0" i="0" u="none" strike="noStrike" dirty="0">
                <a:solidFill>
                  <a:srgbClr val="000000"/>
                </a:solidFill>
                <a:effectLst/>
                <a:latin typeface="Times New Roman" panose="02020603050405020304" pitchFamily="18" charset="0"/>
              </a:rPr>
              <a:t>fra 2020. Det er i denne aftale, at det fremgår, at 80 % af plasten skal genanvendes, og at affaldssektoren skal være CO2-neutral i 2030.</a:t>
            </a:r>
          </a:p>
          <a:p>
            <a:pPr algn="just" rtl="0">
              <a:spcBef>
                <a:spcPts val="1200"/>
              </a:spcBef>
              <a:spcAft>
                <a:spcPts val="1200"/>
              </a:spcAft>
            </a:pPr>
            <a:br>
              <a:rPr lang="da-DK" dirty="0"/>
            </a:br>
            <a:endParaRPr lang="da-DK" dirty="0"/>
          </a:p>
          <a:p>
            <a:pPr algn="just" rtl="0">
              <a:spcBef>
                <a:spcPts val="1200"/>
              </a:spcBef>
              <a:spcAft>
                <a:spcPts val="1200"/>
              </a:spcAft>
            </a:pPr>
            <a:r>
              <a:rPr lang="da-DK" sz="1200" b="0" i="0" u="none" strike="noStrike" dirty="0">
                <a:solidFill>
                  <a:srgbClr val="000000"/>
                </a:solidFill>
                <a:effectLst/>
                <a:latin typeface="Times New Roman" panose="02020603050405020304" pitchFamily="18" charset="0"/>
              </a:rPr>
              <a:t>”</a:t>
            </a:r>
            <a:r>
              <a:rPr lang="da-DK" sz="1200" b="0" i="1" u="none" strike="noStrike" dirty="0">
                <a:solidFill>
                  <a:srgbClr val="000000"/>
                </a:solidFill>
                <a:effectLst/>
                <a:latin typeface="Times New Roman" panose="02020603050405020304" pitchFamily="18" charset="0"/>
              </a:rPr>
              <a:t>Klimaplan for en grøn affaldssektor og cirkulær økonomi”  </a:t>
            </a:r>
            <a:r>
              <a:rPr lang="da-DK" sz="1200" b="0" i="0" u="none" strike="noStrike" dirty="0">
                <a:solidFill>
                  <a:srgbClr val="000000"/>
                </a:solidFill>
                <a:effectLst/>
                <a:latin typeface="Times New Roman" panose="02020603050405020304" pitchFamily="18" charset="0"/>
              </a:rPr>
              <a:t>kan ses her: </a:t>
            </a:r>
            <a:r>
              <a:rPr lang="da-DK" dirty="0">
                <a:hlinkClick r:id="rId3"/>
              </a:rPr>
              <a:t>aftaletekst.pdf (regeringen.dk)</a:t>
            </a:r>
            <a:r>
              <a:rPr lang="da-DK" dirty="0"/>
              <a:t> </a:t>
            </a:r>
            <a:endParaRPr lang="da-DK" b="0" dirty="0"/>
          </a:p>
        </p:txBody>
      </p:sp>
      <p:sp>
        <p:nvSpPr>
          <p:cNvPr id="4" name="Pladsholder til slidenummer 3"/>
          <p:cNvSpPr>
            <a:spLocks noGrp="1"/>
          </p:cNvSpPr>
          <p:nvPr>
            <p:ph type="sldNum" sz="quarter" idx="5"/>
          </p:nvPr>
        </p:nvSpPr>
        <p:spPr/>
        <p:txBody>
          <a:bodyPr/>
          <a:lstStyle/>
          <a:p>
            <a:fld id="{32040CFB-86EA-43D6-A8BB-FD3B251DC243}" type="slidenum">
              <a:rPr lang="da-DK" smtClean="0"/>
              <a:t>24</a:t>
            </a:fld>
            <a:endParaRPr lang="da-DK"/>
          </a:p>
        </p:txBody>
      </p:sp>
    </p:spTree>
    <p:extLst>
      <p:ext uri="{BB962C8B-B14F-4D97-AF65-F5344CB8AC3E}">
        <p14:creationId xmlns:p14="http://schemas.microsoft.com/office/powerpoint/2010/main" val="463080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dirty="0"/>
              <a:t>Forslag til spørgsmål: </a:t>
            </a:r>
            <a:r>
              <a:rPr lang="da-DK" sz="1800" b="0" dirty="0"/>
              <a:t>Spørg eleverne, hvor mange af dem, der sorterer de forskellige fraktioner i hjemmet. F.eks. kan man spørge: ”Hvor mange sorterer madaffald derhjemme?” og lade eleverne indikere det vha. håndsoprækning.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dirty="0" err="1"/>
              <a:t>Slidet</a:t>
            </a:r>
            <a:r>
              <a:rPr lang="da-DK" sz="1800" b="1" dirty="0"/>
              <a:t> kan uddybes med følgende forklaring:</a:t>
            </a:r>
          </a:p>
          <a:p>
            <a:endParaRPr lang="da-DK" sz="1800" b="0" i="0" u="none" strike="noStrike" dirty="0">
              <a:solidFill>
                <a:srgbClr val="000000"/>
              </a:solidFill>
              <a:effectLst/>
              <a:latin typeface="Times New Roman" panose="02020603050405020304" pitchFamily="18" charset="0"/>
            </a:endParaRPr>
          </a:p>
          <a:p>
            <a:r>
              <a:rPr lang="da-DK" sz="1800" b="0" i="0" u="none" strike="noStrike" dirty="0">
                <a:solidFill>
                  <a:srgbClr val="000000"/>
                </a:solidFill>
                <a:effectLst/>
                <a:latin typeface="Times New Roman" panose="02020603050405020304" pitchFamily="18" charset="0"/>
              </a:rPr>
              <a:t>Vi har skullet sortere vores affald i ni fraktioner siden 1. juli 2021. Dvs. alle ovenstående fraktioner på nær tekstil. Dog har mange kommuner ansøgt om at få fristen for implementering forlænget. Ved årsskiftet havde stadig 34 kommuner ansøgt om at få forlænget yderligere. Kommunerne forklarer, at de har problemer med levering af nye skraldespande på hjul eller renovationsbiler. De nye frister hedder maksimalt d. 31. december 2023 for alle fraktioner på nær farligt affald og tekstiler og 31. december 2024 for farligt affald.</a:t>
            </a:r>
          </a:p>
          <a:p>
            <a:endParaRPr lang="da-DK" sz="1800" b="0" i="0" u="none" strike="noStrike" dirty="0">
              <a:solidFill>
                <a:srgbClr val="000000"/>
              </a:solidFill>
              <a:effectLst/>
              <a:latin typeface="Times New Roman" panose="02020603050405020304" pitchFamily="18" charset="0"/>
            </a:endParaRPr>
          </a:p>
          <a:p>
            <a:r>
              <a:rPr lang="da-DK" sz="1800" b="0" i="0" u="none" strike="noStrike" dirty="0">
                <a:solidFill>
                  <a:srgbClr val="000000"/>
                </a:solidFill>
                <a:effectLst/>
                <a:latin typeface="Times New Roman" panose="02020603050405020304" pitchFamily="18" charset="0"/>
              </a:rPr>
              <a:t>Læs evt. mere om forsinkelserne her: https://www.dr.dk/nyheder/indland/34-kommuner-naar-ikke-blive-klar-med-affaldssortering</a:t>
            </a:r>
          </a:p>
          <a:p>
            <a:endParaRPr lang="da-DK" sz="1800" b="0" i="0" u="none" strike="noStrike" dirty="0">
              <a:solidFill>
                <a:srgbClr val="000000"/>
              </a:solidFill>
              <a:effectLst/>
              <a:latin typeface="Times New Roman" panose="02020603050405020304" pitchFamily="18" charset="0"/>
            </a:endParaRPr>
          </a:p>
          <a:p>
            <a:r>
              <a:rPr lang="da-DK" sz="1800" b="0" i="0" u="none" strike="noStrike" dirty="0">
                <a:solidFill>
                  <a:srgbClr val="000000"/>
                </a:solidFill>
                <a:effectLst/>
                <a:latin typeface="Times New Roman" panose="02020603050405020304" pitchFamily="18" charset="0"/>
              </a:rPr>
              <a:t>Senest fra 1. juli 2023 skal vi også sortere tekstiler. Læs evt. mere om de nye regler her: https://www.bolius.dk/nu-gaelder-nye-regler-for-affaldssortering-ni-typer-affald-skal-sorteres-92594</a:t>
            </a:r>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25</a:t>
            </a:fld>
            <a:endParaRPr lang="da-DK"/>
          </a:p>
        </p:txBody>
      </p:sp>
    </p:spTree>
    <p:extLst>
      <p:ext uri="{BB962C8B-B14F-4D97-AF65-F5344CB8AC3E}">
        <p14:creationId xmlns:p14="http://schemas.microsoft.com/office/powerpoint/2010/main" val="3528385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 </a:t>
            </a:r>
            <a:r>
              <a:rPr lang="da-DK" b="0" dirty="0"/>
              <a:t>Der er 6 spørgsmål i alt. Læs de fire svarmuligheder op én for én. Hvis eleverne er enige i:</a:t>
            </a:r>
          </a:p>
          <a:p>
            <a:pPr marL="171450" indent="-171450">
              <a:buFontTx/>
              <a:buChar char="-"/>
            </a:pPr>
            <a:r>
              <a:rPr lang="da-DK" b="0" dirty="0"/>
              <a:t>A: Bed dem række venstre hånd op</a:t>
            </a:r>
          </a:p>
          <a:p>
            <a:pPr marL="171450" indent="-171450">
              <a:buFontTx/>
              <a:buChar char="-"/>
            </a:pPr>
            <a:r>
              <a:rPr lang="da-DK" b="0" dirty="0"/>
              <a:t>B: Bed dem række højre hånd op</a:t>
            </a:r>
          </a:p>
          <a:p>
            <a:pPr marL="171450" indent="-171450">
              <a:buFontTx/>
              <a:buChar char="-"/>
            </a:pPr>
            <a:r>
              <a:rPr lang="da-DK" b="0" dirty="0"/>
              <a:t>C: Bed dem række begge hænder op</a:t>
            </a:r>
          </a:p>
          <a:p>
            <a:pPr marL="171450" indent="-171450">
              <a:buFontTx/>
              <a:buChar char="-"/>
            </a:pPr>
            <a:r>
              <a:rPr lang="da-DK" b="0" dirty="0"/>
              <a:t>D: Bed dem rejse sig op</a:t>
            </a:r>
          </a:p>
          <a:p>
            <a:pPr marL="171450" indent="-171450">
              <a:buFontTx/>
              <a:buChar char="-"/>
            </a:pPr>
            <a:endParaRPr lang="da-DK" b="0" dirty="0"/>
          </a:p>
          <a:p>
            <a:pPr marL="0" indent="0">
              <a:buFontTx/>
              <a:buNone/>
            </a:pPr>
            <a:r>
              <a:rPr lang="da-DK" b="0" dirty="0"/>
              <a:t>På næste slide står svaret.</a:t>
            </a:r>
            <a:endParaRPr lang="da-DK" b="1"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26</a:t>
            </a:fld>
            <a:endParaRPr lang="da-DK"/>
          </a:p>
        </p:txBody>
      </p:sp>
    </p:spTree>
    <p:extLst>
      <p:ext uri="{BB962C8B-B14F-4D97-AF65-F5344CB8AC3E}">
        <p14:creationId xmlns:p14="http://schemas.microsoft.com/office/powerpoint/2010/main" val="2527394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Svar: </a:t>
            </a:r>
            <a:r>
              <a:rPr lang="da-DK" b="0" dirty="0"/>
              <a:t>Det er altså eleverne med venstre hånd oppe, der har svaret rigtigt. </a:t>
            </a:r>
            <a:r>
              <a:rPr lang="da-DK" dirty="0"/>
              <a:t>Bed eleverne notere på deres telefon eller notesbog, om de har svaret rigtigt eller forkert. Fortæl dem, at I slutter af med at finde ud af, hvem der har haft flest rigtige svar.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err="1"/>
              <a:t>Slidet</a:t>
            </a:r>
            <a:r>
              <a:rPr lang="da-DK" sz="1200" b="1" dirty="0"/>
              <a:t> kan uddybes med følgende forklaring: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Underfraktionen for den gamle mobiltelefon er ”småt elektronikaffald”. Mind gerne eleverne om, at det naturligvis er bedre at reparere sin telefon, hvis den går i stykker, i stedet for blot at smide den ud og købe en 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Men telefonproducenterne har selvfølgelig gjort det så dyrt og besværligt som muligt at få repareret sin gamle telefon. Derudover er flere telefoner programmeret til at gå i stykker efter få år. Den problematik arbejder man på at imødekomme i EU, hvor man arbejder på et forbud på automatisk forældelse. EU-Kommissionens nye handlingsplan for cirkulær økonomi indeholder også en ”ret til reparation” for telefoner, computere og tablets. Så der sker heldigvis noget, men det kan bestemt godt gå hurtigere!</a:t>
            </a:r>
            <a:endParaRPr lang="da-DK" b="0" dirty="0">
              <a:effectLst/>
            </a:endParaRPr>
          </a:p>
          <a:p>
            <a:br>
              <a:rPr lang="da-DK" dirty="0"/>
            </a:br>
            <a:endParaRPr lang="da-DK" b="1" dirty="0"/>
          </a:p>
          <a:p>
            <a:endParaRPr lang="da-DK" dirty="0"/>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27</a:t>
            </a:fld>
            <a:endParaRPr lang="da-DK"/>
          </a:p>
        </p:txBody>
      </p:sp>
    </p:spTree>
    <p:extLst>
      <p:ext uri="{BB962C8B-B14F-4D97-AF65-F5344CB8AC3E}">
        <p14:creationId xmlns:p14="http://schemas.microsoft.com/office/powerpoint/2010/main" val="2455084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Videoen kan også tilgås her: https://www.youtube.com/watch?v=Zs95wVQ0duw&amp;t=8s </a:t>
            </a:r>
          </a:p>
          <a:p>
            <a:endParaRPr lang="da-DK" dirty="0"/>
          </a:p>
          <a:p>
            <a:r>
              <a:rPr lang="da-DK" dirty="0"/>
              <a:t>I videoen bliver affaldshierarkiet forklaret, og hvordan affald kan forebygges og udnyttes, inden det bliver til affald </a:t>
            </a:r>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28</a:t>
            </a:fld>
            <a:endParaRPr lang="da-DK"/>
          </a:p>
        </p:txBody>
      </p:sp>
    </p:spTree>
    <p:extLst>
      <p:ext uri="{BB962C8B-B14F-4D97-AF65-F5344CB8AC3E}">
        <p14:creationId xmlns:p14="http://schemas.microsoft.com/office/powerpoint/2010/main" val="1372074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err="1"/>
              <a:t>Slidet</a:t>
            </a:r>
            <a:r>
              <a:rPr lang="da-DK" sz="1200" b="1" dirty="0"/>
              <a:t> kan uddybes med følgende forklaring:</a:t>
            </a:r>
          </a:p>
          <a:p>
            <a:endParaRPr lang="da-DK" dirty="0"/>
          </a:p>
          <a:p>
            <a:r>
              <a:rPr lang="da-DK" dirty="0"/>
              <a:t>Det er vigtigt, at vi går væk fra den lineære økonomi og over mod den cirkulære økonomi. Det kan også illustreres vha. ovenstående billede:</a:t>
            </a:r>
          </a:p>
          <a:p>
            <a:pPr algn="just" rtl="0" fontAlgn="base">
              <a:spcBef>
                <a:spcPts val="1200"/>
              </a:spcBef>
              <a:spcAft>
                <a:spcPts val="0"/>
              </a:spcAft>
              <a:buFont typeface="Arial" panose="020B0604020202020204" pitchFamily="34" charset="0"/>
              <a:buNone/>
            </a:pPr>
            <a:endParaRPr lang="da-DK" sz="1200" b="0" i="0" u="none" strike="noStrike" dirty="0">
              <a:solidFill>
                <a:srgbClr val="000000"/>
              </a:solidFill>
              <a:effectLst/>
              <a:latin typeface="Times New Roman" panose="02020603050405020304" pitchFamily="18" charset="0"/>
            </a:endParaRPr>
          </a:p>
          <a:p>
            <a:pPr marL="171450" indent="-171450" algn="just" rtl="0" fontAlgn="base">
              <a:spcBef>
                <a:spcPts val="1200"/>
              </a:spcBef>
              <a:spcAft>
                <a:spcPts val="0"/>
              </a:spcAft>
              <a:buFont typeface="Arial" panose="020B0604020202020204" pitchFamily="34" charset="0"/>
              <a:buChar char="•"/>
            </a:pPr>
            <a:r>
              <a:rPr lang="da-DK" sz="1200" b="0" i="0" u="none" strike="noStrike" dirty="0">
                <a:solidFill>
                  <a:srgbClr val="000000"/>
                </a:solidFill>
                <a:effectLst/>
                <a:latin typeface="Times New Roman" panose="02020603050405020304" pitchFamily="18" charset="0"/>
              </a:rPr>
              <a:t>I en </a:t>
            </a:r>
            <a:r>
              <a:rPr lang="da-DK" sz="1200" b="1" i="0" u="none" strike="noStrike" dirty="0">
                <a:solidFill>
                  <a:srgbClr val="000000"/>
                </a:solidFill>
                <a:effectLst/>
                <a:latin typeface="Times New Roman" panose="02020603050405020304" pitchFamily="18" charset="0"/>
              </a:rPr>
              <a:t>lineær økonomi </a:t>
            </a:r>
            <a:r>
              <a:rPr lang="da-DK" sz="1200" b="0" i="0" u="none" strike="noStrike" dirty="0">
                <a:solidFill>
                  <a:srgbClr val="000000"/>
                </a:solidFill>
                <a:effectLst/>
                <a:latin typeface="Times New Roman" panose="02020603050405020304" pitchFamily="18" charset="0"/>
              </a:rPr>
              <a:t>ryger alt vores affald bare i skraldespanden, og derfor har vi meget skrald.</a:t>
            </a:r>
          </a:p>
          <a:p>
            <a:pPr marL="0" indent="0" algn="just" rtl="0" fontAlgn="base">
              <a:spcBef>
                <a:spcPts val="1200"/>
              </a:spcBef>
              <a:spcAft>
                <a:spcPts val="0"/>
              </a:spcAft>
              <a:buFont typeface="Arial" panose="020B0604020202020204" pitchFamily="34" charset="0"/>
              <a:buNone/>
            </a:pPr>
            <a:endParaRPr lang="da-DK" sz="1200" b="0" i="0" u="none" strike="noStrike" dirty="0">
              <a:solidFill>
                <a:srgbClr val="000000"/>
              </a:solidFill>
              <a:effectLst/>
              <a:latin typeface="Times New Roman" panose="02020603050405020304" pitchFamily="18" charset="0"/>
            </a:endParaRPr>
          </a:p>
          <a:p>
            <a:pPr marL="171450" indent="-171450" algn="just" rtl="0" fontAlgn="base">
              <a:spcBef>
                <a:spcPts val="1200"/>
              </a:spcBef>
              <a:spcAft>
                <a:spcPts val="0"/>
              </a:spcAft>
              <a:buFont typeface="Arial" panose="020B0604020202020204" pitchFamily="34" charset="0"/>
              <a:buChar char="•"/>
            </a:pPr>
            <a:r>
              <a:rPr lang="da-DK" sz="1200" b="0" i="0" u="none" strike="noStrike" dirty="0">
                <a:solidFill>
                  <a:srgbClr val="000000"/>
                </a:solidFill>
                <a:effectLst/>
                <a:latin typeface="Times New Roman" panose="02020603050405020304" pitchFamily="18" charset="0"/>
              </a:rPr>
              <a:t>I en </a:t>
            </a:r>
            <a:r>
              <a:rPr lang="da-DK" sz="1200" b="1" i="0" u="none" strike="noStrike" dirty="0">
                <a:solidFill>
                  <a:srgbClr val="000000"/>
                </a:solidFill>
                <a:effectLst/>
                <a:latin typeface="Times New Roman" panose="02020603050405020304" pitchFamily="18" charset="0"/>
              </a:rPr>
              <a:t>genanvendelsesøkonomi </a:t>
            </a:r>
            <a:r>
              <a:rPr lang="da-DK" sz="1200" b="0" i="0" u="none" strike="noStrike" dirty="0">
                <a:solidFill>
                  <a:srgbClr val="000000"/>
                </a:solidFill>
                <a:effectLst/>
                <a:latin typeface="Times New Roman" panose="02020603050405020304" pitchFamily="18" charset="0"/>
              </a:rPr>
              <a:t>tager man f.eks. vandflasken og smelter om til et nyt plastikprodukt. Vi har derfor mindre affald end i den lineære økonomi. Dog vil nogle af materialerne i genanvendelsesøkonomien typisk blive </a:t>
            </a:r>
            <a:r>
              <a:rPr lang="da-DK" sz="1200" b="0" i="0" u="none" strike="noStrike" dirty="0" err="1">
                <a:solidFill>
                  <a:srgbClr val="000000"/>
                </a:solidFill>
                <a:effectLst/>
                <a:latin typeface="Times New Roman" panose="02020603050405020304" pitchFamily="18" charset="0"/>
              </a:rPr>
              <a:t>downcyclet</a:t>
            </a:r>
            <a:r>
              <a:rPr lang="da-DK" sz="1200" b="0" i="0" u="none" strike="noStrike" dirty="0">
                <a:solidFill>
                  <a:srgbClr val="000000"/>
                </a:solidFill>
                <a:effectLst/>
                <a:latin typeface="Times New Roman" panose="02020603050405020304" pitchFamily="18" charset="0"/>
              </a:rPr>
              <a:t>, dvs. lavet om til produkter af lavere værdi, end det oprindelige produkt havde. F.eks. hvis plastikken fra vandflasken genanvendes til at lave en plastikpose i stedet for en ny vandflaske. For at lave en ny vandflaske vil der derfor komme nye, jomfruelige materialer ind i genanvendelsesøkonomien, og når plastikposen er blevet slidt, kan materialet være svært at genbruge eller genanvende og vil bare blive brændt af. Vi producerer derfor stadig affald i genanvendelsesøkonomien.</a:t>
            </a:r>
          </a:p>
          <a:p>
            <a:pPr marL="0" indent="0" algn="just" rtl="0" fontAlgn="base">
              <a:spcBef>
                <a:spcPts val="1200"/>
              </a:spcBef>
              <a:spcAft>
                <a:spcPts val="0"/>
              </a:spcAft>
              <a:buFont typeface="Arial" panose="020B0604020202020204" pitchFamily="34" charset="0"/>
              <a:buNone/>
            </a:pPr>
            <a:endParaRPr lang="da-DK" sz="1200" b="0" i="0" u="none" strike="noStrike" dirty="0">
              <a:solidFill>
                <a:srgbClr val="000000"/>
              </a:solidFill>
              <a:effectLst/>
              <a:latin typeface="Times New Roman" panose="02020603050405020304" pitchFamily="18" charset="0"/>
            </a:endParaRPr>
          </a:p>
          <a:p>
            <a:pPr marL="171450" indent="-171450" algn="just" rtl="0" fontAlgn="base">
              <a:spcBef>
                <a:spcPts val="1200"/>
              </a:spcBef>
              <a:spcAft>
                <a:spcPts val="0"/>
              </a:spcAft>
              <a:buFont typeface="Arial" panose="020B0604020202020204" pitchFamily="34" charset="0"/>
              <a:buChar char="•"/>
            </a:pPr>
            <a:r>
              <a:rPr lang="da-DK" sz="1200" b="0" i="0" u="none" strike="noStrike" dirty="0">
                <a:solidFill>
                  <a:srgbClr val="000000"/>
                </a:solidFill>
                <a:effectLst/>
                <a:latin typeface="Times New Roman" panose="02020603050405020304" pitchFamily="18" charset="0"/>
              </a:rPr>
              <a:t>I en </a:t>
            </a:r>
            <a:r>
              <a:rPr lang="da-DK" sz="1200" b="1" i="0" u="none" strike="noStrike" dirty="0">
                <a:solidFill>
                  <a:srgbClr val="000000"/>
                </a:solidFill>
                <a:effectLst/>
                <a:latin typeface="Times New Roman" panose="02020603050405020304" pitchFamily="18" charset="0"/>
              </a:rPr>
              <a:t>ren cirkulær økonomi </a:t>
            </a:r>
            <a:r>
              <a:rPr lang="da-DK" sz="1200" b="0" i="0" u="none" strike="noStrike" dirty="0">
                <a:solidFill>
                  <a:srgbClr val="000000"/>
                </a:solidFill>
                <a:effectLst/>
                <a:latin typeface="Times New Roman" panose="02020603050405020304" pitchFamily="18" charset="0"/>
              </a:rPr>
              <a:t>har vi et affaldsfrit samfund. Her bliver produkter og materialer brugt igen og igen.</a:t>
            </a:r>
          </a:p>
          <a:p>
            <a:pPr marL="628650" lvl="1" indent="-171450" algn="just" rtl="0" fontAlgn="base">
              <a:spcBef>
                <a:spcPts val="1200"/>
              </a:spcBef>
              <a:spcAft>
                <a:spcPts val="0"/>
              </a:spcAft>
              <a:buFont typeface="Arial" panose="020B0604020202020204" pitchFamily="34" charset="0"/>
              <a:buChar char="•"/>
            </a:pPr>
            <a:r>
              <a:rPr lang="da-DK" sz="1200" b="0" i="0" u="none" strike="noStrike" dirty="0">
                <a:solidFill>
                  <a:srgbClr val="000000"/>
                </a:solidFill>
                <a:effectLst/>
                <a:latin typeface="Times New Roman" panose="02020603050405020304" pitchFamily="18" charset="0"/>
              </a:rPr>
              <a:t>Dvs. at produkterne er lavet i en kvalitet, så de holder i mange år, og så de er designet til at kunne blive repareret, hvis de går i stykker.</a:t>
            </a:r>
          </a:p>
          <a:p>
            <a:pPr marL="628650" lvl="1" indent="-171450" algn="just" rtl="0" fontAlgn="base">
              <a:spcBef>
                <a:spcPts val="1200"/>
              </a:spcBef>
              <a:spcAft>
                <a:spcPts val="0"/>
              </a:spcAft>
              <a:buFont typeface="Arial" panose="020B0604020202020204" pitchFamily="34" charset="0"/>
              <a:buChar char="•"/>
            </a:pPr>
            <a:r>
              <a:rPr lang="da-DK" sz="1200" b="0" i="0" u="none" strike="noStrike" dirty="0">
                <a:solidFill>
                  <a:srgbClr val="000000"/>
                </a:solidFill>
                <a:effectLst/>
                <a:latin typeface="Times New Roman" panose="02020603050405020304" pitchFamily="18" charset="0"/>
              </a:rPr>
              <a:t>Vi deler og lejer i stedet for at eje. Fx at vi deler værktøj med naboerne. En boremaskine bruges eksempelvis kun ca. 18 minutter i dens fulde levetid – hvorfor skal vi alle have en boremaskine liggende i hjemmet i stedet for et fælles værkstøjsskur på vejen? </a:t>
            </a:r>
          </a:p>
          <a:p>
            <a:pPr marL="628650" lvl="1" indent="-171450" algn="just" rtl="0" fontAlgn="base">
              <a:spcBef>
                <a:spcPts val="1200"/>
              </a:spcBef>
              <a:spcAft>
                <a:spcPts val="0"/>
              </a:spcAft>
              <a:buFont typeface="Arial" panose="020B0604020202020204" pitchFamily="34" charset="0"/>
              <a:buChar char="•"/>
            </a:pPr>
            <a:r>
              <a:rPr lang="da-DK" sz="1200" b="0" i="0" u="none" strike="noStrike" dirty="0">
                <a:solidFill>
                  <a:srgbClr val="000000"/>
                </a:solidFill>
                <a:effectLst/>
                <a:latin typeface="Times New Roman" panose="02020603050405020304" pitchFamily="18" charset="0"/>
              </a:rPr>
              <a:t>I en ren cirkulær økonomi laver vi derfor slet ikke skrald og har egentlig ikke brug for en skraldespand.</a:t>
            </a:r>
          </a:p>
          <a:p>
            <a:pPr marL="628650" lvl="1" indent="-171450" algn="just" rtl="0" fontAlgn="base">
              <a:spcBef>
                <a:spcPts val="1200"/>
              </a:spcBef>
              <a:spcAft>
                <a:spcPts val="0"/>
              </a:spcAft>
              <a:buFont typeface="Arial" panose="020B0604020202020204" pitchFamily="34" charset="0"/>
              <a:buChar char="•"/>
            </a:pPr>
            <a:r>
              <a:rPr lang="da-DK" sz="1200" b="0" i="0" u="none" strike="noStrike" dirty="0">
                <a:solidFill>
                  <a:srgbClr val="000000"/>
                </a:solidFill>
                <a:effectLst/>
                <a:latin typeface="Times New Roman" panose="02020603050405020304" pitchFamily="18" charset="0"/>
              </a:rPr>
              <a:t>Danmarks Naturfredningsforening arbejder for et affaldsfrit samfund i 2050. Det betyder, at dét, vi producerer i 2050, ikke må ende som affald igen. En vision, som man satte sig i Holland allerede tilbage i 2016, og deres affaldsmængderne er nu faldene – hvorimod de danske bare stiger og stiger. </a:t>
            </a:r>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29</a:t>
            </a:fld>
            <a:endParaRPr lang="da-DK"/>
          </a:p>
        </p:txBody>
      </p:sp>
    </p:spTree>
    <p:extLst>
      <p:ext uri="{BB962C8B-B14F-4D97-AF65-F5344CB8AC3E}">
        <p14:creationId xmlns:p14="http://schemas.microsoft.com/office/powerpoint/2010/main" val="2143947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err="1"/>
              <a:t>Slidet</a:t>
            </a:r>
            <a:r>
              <a:rPr lang="da-DK" sz="1200" b="1" dirty="0"/>
              <a:t> kan uddybes med følgende forklaring:</a:t>
            </a:r>
          </a:p>
          <a:p>
            <a:endParaRPr lang="da-DK" dirty="0"/>
          </a:p>
          <a:p>
            <a:pPr algn="just" rtl="0">
              <a:spcBef>
                <a:spcPts val="1200"/>
              </a:spcBef>
              <a:spcAft>
                <a:spcPts val="1200"/>
              </a:spcAft>
            </a:pPr>
            <a:r>
              <a:rPr lang="da-DK" dirty="0"/>
              <a:t>De 17 ton CO2 om året er et udtryk for ”det forbrugsbaserede klimaftryk”. Det handler om </a:t>
            </a:r>
            <a:r>
              <a:rPr lang="da-DK" sz="1800" b="0" i="0" u="none" strike="noStrike" dirty="0">
                <a:solidFill>
                  <a:srgbClr val="000000"/>
                </a:solidFill>
                <a:effectLst/>
                <a:latin typeface="Times New Roman" panose="02020603050405020304" pitchFamily="18" charset="0"/>
              </a:rPr>
              <a:t>den udledning, forbruget af varer og tjenesteydelser i Danmark medfører. Her er altså både medregnet den CO2, der er blevet udledt på fabrikken i f.eks. Kina, da de skulle producere din t-shirt, og den CO2, som lastbilen i Danmark udleder, når t-shirten transporteres fra skibet hen til butikken.</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1" i="0" u="none" strike="noStrike" dirty="0">
                <a:solidFill>
                  <a:srgbClr val="000000"/>
                </a:solidFill>
                <a:effectLst/>
                <a:latin typeface="Times New Roman" panose="02020603050405020304" pitchFamily="18" charset="0"/>
              </a:rPr>
              <a:t>Øvelse: Eleverne udregner deres eget CO2-aftryk</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Lad eleverne gå ind på linket i </a:t>
            </a:r>
            <a:r>
              <a:rPr lang="da-DK" sz="1800" b="0" i="0" u="none" strike="noStrike" dirty="0" err="1">
                <a:solidFill>
                  <a:srgbClr val="000000"/>
                </a:solidFill>
                <a:effectLst/>
                <a:latin typeface="Times New Roman" panose="02020603050405020304" pitchFamily="18" charset="0"/>
              </a:rPr>
              <a:t>PowerPointen</a:t>
            </a:r>
            <a:r>
              <a:rPr lang="da-DK" sz="1800" b="0" i="0" u="none" strike="noStrike" dirty="0">
                <a:solidFill>
                  <a:srgbClr val="000000"/>
                </a:solidFill>
                <a:effectLst/>
                <a:latin typeface="Times New Roman" panose="02020603050405020304" pitchFamily="18" charset="0"/>
              </a:rPr>
              <a:t> og udfylde spørgeskemaet, så de kan regne deres eget CO2-aftryk ud. Hvis der er noget, eleverne ikke kan svare på, kan de trykke videre inde på hjemmesiden.</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Kilder: </a:t>
            </a: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 https://concito.dk/bliv-klimaklog/hvad-kan-man-selv-goere </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32040CFB-86EA-43D6-A8BB-FD3B251DC243}" type="slidenum">
              <a:rPr lang="da-DK" smtClean="0"/>
              <a:t>30</a:t>
            </a:fld>
            <a:endParaRPr lang="da-DK"/>
          </a:p>
        </p:txBody>
      </p:sp>
    </p:spTree>
    <p:extLst>
      <p:ext uri="{BB962C8B-B14F-4D97-AF65-F5344CB8AC3E}">
        <p14:creationId xmlns:p14="http://schemas.microsoft.com/office/powerpoint/2010/main" val="3971746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Start evt. ud med at spørge eleverne, om de ved, hvad ”cirkulær økonomi” er. </a:t>
            </a:r>
          </a:p>
          <a:p>
            <a:endParaRPr lang="da-DK" dirty="0"/>
          </a:p>
          <a:p>
            <a:r>
              <a:rPr lang="da-DK" dirty="0"/>
              <a:t>Vis efterfølgende denne korte introduktion til cirkulær økonomi. Videoen kan også tilgås her: https://www.youtube.com/watch?v=SfHc3Mwulyo </a:t>
            </a:r>
          </a:p>
        </p:txBody>
      </p:sp>
      <p:sp>
        <p:nvSpPr>
          <p:cNvPr id="4" name="Pladsholder til slidenummer 3"/>
          <p:cNvSpPr>
            <a:spLocks noGrp="1"/>
          </p:cNvSpPr>
          <p:nvPr>
            <p:ph type="sldNum" sz="quarter" idx="5"/>
          </p:nvPr>
        </p:nvSpPr>
        <p:spPr/>
        <p:txBody>
          <a:bodyPr/>
          <a:lstStyle/>
          <a:p>
            <a:fld id="{32040CFB-86EA-43D6-A8BB-FD3B251DC243}" type="slidenum">
              <a:rPr lang="da-DK" smtClean="0"/>
              <a:t>4</a:t>
            </a:fld>
            <a:endParaRPr lang="da-DK"/>
          </a:p>
        </p:txBody>
      </p:sp>
    </p:spTree>
    <p:extLst>
      <p:ext uri="{BB962C8B-B14F-4D97-AF65-F5344CB8AC3E}">
        <p14:creationId xmlns:p14="http://schemas.microsoft.com/office/powerpoint/2010/main" val="3129172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just" rtl="0">
              <a:spcBef>
                <a:spcPts val="1200"/>
              </a:spcBef>
              <a:spcAft>
                <a:spcPts val="1200"/>
              </a:spcAft>
            </a:pPr>
            <a:r>
              <a:rPr lang="da-DK" sz="1800" b="1" i="0" u="none" strike="noStrike" dirty="0">
                <a:solidFill>
                  <a:srgbClr val="000000"/>
                </a:solidFill>
                <a:effectLst/>
                <a:latin typeface="Times New Roman" panose="02020603050405020304" pitchFamily="18" charset="0"/>
              </a:rPr>
              <a:t>Når eleverne har udregnet deres CO2-aftryk:</a:t>
            </a: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Når eleverne har udregnet deres CO2-adtryk, kan du stille følgende spørgsmål, og lade eleverne tilkendegive deres svar vha. håndsoprækning:</a:t>
            </a:r>
          </a:p>
          <a:p>
            <a:pPr marL="285750" indent="-285750" algn="just" rtl="0">
              <a:spcBef>
                <a:spcPts val="1200"/>
              </a:spcBef>
              <a:spcAft>
                <a:spcPts val="1200"/>
              </a:spcAft>
              <a:buFont typeface="Arial" panose="020B0604020202020204" pitchFamily="34" charset="0"/>
              <a:buChar char="•"/>
            </a:pPr>
            <a:r>
              <a:rPr lang="da-DK" sz="1800" b="1" i="0" u="none" strike="noStrike" dirty="0">
                <a:solidFill>
                  <a:srgbClr val="0000FF"/>
                </a:solidFill>
                <a:effectLst/>
                <a:latin typeface="Times New Roman" panose="02020603050405020304" pitchFamily="18" charset="0"/>
              </a:rPr>
              <a:t>Hvor mange har et CO2-aftryk på over 17 tons?</a:t>
            </a:r>
          </a:p>
          <a:p>
            <a:pPr marL="285750" indent="-285750" algn="just" rtl="0">
              <a:spcBef>
                <a:spcPts val="1200"/>
              </a:spcBef>
              <a:spcAft>
                <a:spcPts val="1200"/>
              </a:spcAft>
              <a:buFont typeface="Arial" panose="020B0604020202020204" pitchFamily="34" charset="0"/>
              <a:buChar char="•"/>
            </a:pPr>
            <a:r>
              <a:rPr lang="da-DK" sz="1800" b="1" i="0" u="none" strike="noStrike" dirty="0">
                <a:solidFill>
                  <a:srgbClr val="0000FF"/>
                </a:solidFill>
                <a:effectLst/>
                <a:latin typeface="Times New Roman" panose="02020603050405020304" pitchFamily="18" charset="0"/>
              </a:rPr>
              <a:t>Hvor mange har et CO2-aftryk på under 17 tons?</a:t>
            </a:r>
          </a:p>
          <a:p>
            <a:pPr marL="285750" indent="-285750" algn="just" rtl="0">
              <a:spcBef>
                <a:spcPts val="1200"/>
              </a:spcBef>
              <a:spcAft>
                <a:spcPts val="1200"/>
              </a:spcAft>
              <a:buFont typeface="Arial" panose="020B0604020202020204" pitchFamily="34" charset="0"/>
              <a:buChar char="•"/>
            </a:pPr>
            <a:r>
              <a:rPr lang="da-DK" sz="1800" b="1" i="0" u="none" strike="noStrike" dirty="0">
                <a:solidFill>
                  <a:srgbClr val="0000FF"/>
                </a:solidFill>
                <a:effectLst/>
                <a:latin typeface="Times New Roman" panose="02020603050405020304" pitchFamily="18" charset="0"/>
              </a:rPr>
              <a:t>Hvor mange har et CO2-aftryk på under 16 tons, 15 tons, 14 tons, osv.</a:t>
            </a:r>
          </a:p>
          <a:p>
            <a:pPr marL="285750" indent="-285750" algn="just" rtl="0">
              <a:spcBef>
                <a:spcPts val="1200"/>
              </a:spcBef>
              <a:spcAft>
                <a:spcPts val="1200"/>
              </a:spcAft>
              <a:buFont typeface="Arial" panose="020B0604020202020204" pitchFamily="34" charset="0"/>
              <a:buChar char="•"/>
            </a:pPr>
            <a:endParaRPr lang="da-DK" sz="1800" b="1" i="0" u="none" strike="noStrike" dirty="0">
              <a:solidFill>
                <a:srgbClr val="0000FF"/>
              </a:solidFill>
              <a:effectLst/>
              <a:latin typeface="Times New Roman" panose="02020603050405020304" pitchFamily="18" charset="0"/>
            </a:endParaRPr>
          </a:p>
          <a:p>
            <a:pPr marL="0" indent="0" algn="just" rtl="0">
              <a:spcBef>
                <a:spcPts val="1200"/>
              </a:spcBef>
              <a:spcAft>
                <a:spcPts val="1200"/>
              </a:spcAft>
              <a:buFont typeface="Arial" panose="020B0604020202020204" pitchFamily="34" charset="0"/>
              <a:buNone/>
            </a:pPr>
            <a:r>
              <a:rPr lang="da-DK" sz="1800" b="0" i="0" u="none" strike="noStrike" dirty="0">
                <a:solidFill>
                  <a:srgbClr val="0000FF"/>
                </a:solidFill>
                <a:effectLst/>
                <a:latin typeface="Times New Roman" panose="02020603050405020304" pitchFamily="18" charset="0"/>
              </a:rPr>
              <a:t>Du kan efterfølgende lade eleverne diskutere med deres sidemand </a:t>
            </a:r>
            <a:r>
              <a:rPr lang="da-DK" sz="1800" b="1" i="0" u="none" strike="noStrike" dirty="0">
                <a:solidFill>
                  <a:srgbClr val="0000FF"/>
                </a:solidFill>
                <a:effectLst/>
                <a:latin typeface="Times New Roman" panose="02020603050405020304" pitchFamily="18" charset="0"/>
              </a:rPr>
              <a:t>hvorfor deres udledninger var forskellige, og hvad de kan gøre for at sænke dem? </a:t>
            </a:r>
            <a:r>
              <a:rPr lang="da-DK" sz="1800" b="0" i="0" u="none" strike="noStrike" dirty="0">
                <a:solidFill>
                  <a:srgbClr val="0000FF"/>
                </a:solidFill>
                <a:effectLst/>
                <a:latin typeface="Times New Roman" panose="02020603050405020304" pitchFamily="18" charset="0"/>
              </a:rPr>
              <a:t>Saml gerne op i plenum og se, om I fælles kan nå frem til nogle ting, man kan arbejde på for at sænke sit CO2-aftryk. F.eks. kan det være at købe færre nye produkter og i stedet reparere sine gamle.</a:t>
            </a:r>
          </a:p>
        </p:txBody>
      </p:sp>
      <p:sp>
        <p:nvSpPr>
          <p:cNvPr id="4" name="Pladsholder til slidenummer 3"/>
          <p:cNvSpPr>
            <a:spLocks noGrp="1"/>
          </p:cNvSpPr>
          <p:nvPr>
            <p:ph type="sldNum" sz="quarter" idx="5"/>
          </p:nvPr>
        </p:nvSpPr>
        <p:spPr/>
        <p:txBody>
          <a:bodyPr/>
          <a:lstStyle/>
          <a:p>
            <a:fld id="{32040CFB-86EA-43D6-A8BB-FD3B251DC243}" type="slidenum">
              <a:rPr lang="da-DK" smtClean="0"/>
              <a:t>31</a:t>
            </a:fld>
            <a:endParaRPr lang="da-DK"/>
          </a:p>
        </p:txBody>
      </p:sp>
    </p:spTree>
    <p:extLst>
      <p:ext uri="{BB962C8B-B14F-4D97-AF65-F5344CB8AC3E}">
        <p14:creationId xmlns:p14="http://schemas.microsoft.com/office/powerpoint/2010/main" val="2922711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Afslutning på den tidligere quiz: </a:t>
            </a:r>
            <a:r>
              <a:rPr lang="da-DK" b="0" dirty="0"/>
              <a:t>Spørg hvor mange rigtige, eleverne havde i quizzen. Alle, der har seks rigtige svar, kan kalde sig ekspert i cirkulær økonomi.</a:t>
            </a:r>
          </a:p>
        </p:txBody>
      </p:sp>
      <p:sp>
        <p:nvSpPr>
          <p:cNvPr id="4" name="Pladsholder til slidenummer 3"/>
          <p:cNvSpPr>
            <a:spLocks noGrp="1"/>
          </p:cNvSpPr>
          <p:nvPr>
            <p:ph type="sldNum" sz="quarter" idx="5"/>
          </p:nvPr>
        </p:nvSpPr>
        <p:spPr/>
        <p:txBody>
          <a:bodyPr/>
          <a:lstStyle/>
          <a:p>
            <a:fld id="{32040CFB-86EA-43D6-A8BB-FD3B251DC243}" type="slidenum">
              <a:rPr lang="da-DK" smtClean="0"/>
              <a:t>32</a:t>
            </a:fld>
            <a:endParaRPr lang="da-DK"/>
          </a:p>
        </p:txBody>
      </p:sp>
    </p:spTree>
    <p:extLst>
      <p:ext uri="{BB962C8B-B14F-4D97-AF65-F5344CB8AC3E}">
        <p14:creationId xmlns:p14="http://schemas.microsoft.com/office/powerpoint/2010/main" val="3577916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Om </a:t>
            </a:r>
            <a:r>
              <a:rPr lang="da-DK" b="1" dirty="0" err="1"/>
              <a:t>casearbejdet</a:t>
            </a:r>
            <a:r>
              <a:rPr lang="da-DK" b="1" dirty="0"/>
              <a:t>: </a:t>
            </a:r>
            <a:endParaRPr lang="da-DK" b="0" dirty="0"/>
          </a:p>
          <a:p>
            <a:endParaRPr lang="da-DK" b="0" dirty="0"/>
          </a:p>
          <a:p>
            <a:r>
              <a:rPr lang="da-DK" b="0" dirty="0"/>
              <a:t>Først gives her en introduktion til, hvad der skal ske de næste cirka 10 minutter. Efterfølgende introduceres kort til to cases, hvoraf eleverne vælger at arbejde med den ene af dem. Hvis de bliver færdige før tid, kan de brainstorme over løsninger til den anden case.</a:t>
            </a:r>
            <a:endParaRPr lang="da-DK" b="1" dirty="0"/>
          </a:p>
        </p:txBody>
      </p:sp>
      <p:sp>
        <p:nvSpPr>
          <p:cNvPr id="4" name="Pladsholder til slidenummer 3"/>
          <p:cNvSpPr>
            <a:spLocks noGrp="1"/>
          </p:cNvSpPr>
          <p:nvPr>
            <p:ph type="sldNum" sz="quarter" idx="5"/>
          </p:nvPr>
        </p:nvSpPr>
        <p:spPr/>
        <p:txBody>
          <a:bodyPr/>
          <a:lstStyle/>
          <a:p>
            <a:fld id="{32040CFB-86EA-43D6-A8BB-FD3B251DC243}" type="slidenum">
              <a:rPr lang="da-DK" smtClean="0"/>
              <a:t>33</a:t>
            </a:fld>
            <a:endParaRPr lang="da-DK"/>
          </a:p>
        </p:txBody>
      </p:sp>
    </p:spTree>
    <p:extLst>
      <p:ext uri="{BB962C8B-B14F-4D97-AF65-F5344CB8AC3E}">
        <p14:creationId xmlns:p14="http://schemas.microsoft.com/office/powerpoint/2010/main" val="961074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to cases er ”vandflasker” og ”tøj”.</a:t>
            </a:r>
          </a:p>
        </p:txBody>
      </p:sp>
      <p:sp>
        <p:nvSpPr>
          <p:cNvPr id="4" name="Pladsholder til slidenummer 3"/>
          <p:cNvSpPr>
            <a:spLocks noGrp="1"/>
          </p:cNvSpPr>
          <p:nvPr>
            <p:ph type="sldNum" sz="quarter" idx="5"/>
          </p:nvPr>
        </p:nvSpPr>
        <p:spPr/>
        <p:txBody>
          <a:bodyPr/>
          <a:lstStyle/>
          <a:p>
            <a:fld id="{32040CFB-86EA-43D6-A8BB-FD3B251DC243}" type="slidenum">
              <a:rPr lang="da-DK" smtClean="0"/>
              <a:t>34</a:t>
            </a:fld>
            <a:endParaRPr lang="da-DK"/>
          </a:p>
        </p:txBody>
      </p:sp>
    </p:spTree>
    <p:extLst>
      <p:ext uri="{BB962C8B-B14F-4D97-AF65-F5344CB8AC3E}">
        <p14:creationId xmlns:p14="http://schemas.microsoft.com/office/powerpoint/2010/main" val="1167373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Øvelse: </a:t>
            </a:r>
            <a:r>
              <a:rPr lang="da-DK" b="0" dirty="0"/>
              <a:t>Beskriv ovenstående case for eleverne, der handler om, at at vores forbrug af engangsplastikflasker ikke er bæredygtigt. Lad eleverne brainstorme over, hvordan vi kan gøre vores brug af plastikflasker mere bæredygtig? Skal der f.eks. helt være et forbud, eller skal alle skoler tilbyde gratis genbrugelige drikkedunke? Skal der være flere vandposter i gadebilledet? Lad eleverne summe over denne case eller den næste sammen med deres sidekammerat.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Læs evt. mere om casen her: https://www.dn.dk/media/99885/problemstilling_1_vandflasken.pdf</a:t>
            </a:r>
            <a:endParaRPr lang="da-DK" b="1" dirty="0"/>
          </a:p>
          <a:p>
            <a:endParaRPr lang="da-DK" dirty="0"/>
          </a:p>
          <a:p>
            <a:endParaRPr lang="da-DK" dirty="0"/>
          </a:p>
          <a:p>
            <a:r>
              <a:rPr lang="da-DK" dirty="0"/>
              <a:t>Kilder: </a:t>
            </a:r>
          </a:p>
          <a:p>
            <a:pPr marL="171450" indent="-171450">
              <a:buFontTx/>
              <a:buChar char="-"/>
            </a:pPr>
            <a:r>
              <a:rPr lang="da-DK" dirty="0"/>
              <a:t>https://naturalmineralwaterseurope.org/statistics/</a:t>
            </a:r>
          </a:p>
          <a:p>
            <a:pPr marL="171450" indent="-171450">
              <a:buFontTx/>
              <a:buChar char="-"/>
            </a:pPr>
            <a:r>
              <a:rPr lang="da-DK" dirty="0"/>
              <a:t>https://danskretursystem.dk/om-pant/projekt-100-retur/</a:t>
            </a:r>
          </a:p>
          <a:p>
            <a:pPr marL="171450" indent="-171450">
              <a:buFontTx/>
              <a:buChar char="-"/>
            </a:pPr>
            <a:r>
              <a:rPr lang="da-DK" dirty="0"/>
              <a:t>https://www.hofor.dk/privat/vand/spoergsmaal-svar-vand-privat/bedre-drikke-vand-flasker-vand-vandhanen/</a:t>
            </a:r>
          </a:p>
          <a:p>
            <a:pPr marL="171450" indent="-171450">
              <a:buFontTx/>
              <a:buChar char="-"/>
            </a:pPr>
            <a:r>
              <a:rPr lang="da-DK" dirty="0"/>
              <a:t>https://videnskab.dk/krop-sundhed/nyt-studie-mennesker-spiser-mindst-50000-partikler-af-mikroplastik-om-aaret </a:t>
            </a:r>
          </a:p>
        </p:txBody>
      </p:sp>
      <p:sp>
        <p:nvSpPr>
          <p:cNvPr id="4" name="Pladsholder til slidenummer 3"/>
          <p:cNvSpPr>
            <a:spLocks noGrp="1"/>
          </p:cNvSpPr>
          <p:nvPr>
            <p:ph type="sldNum" sz="quarter" idx="5"/>
          </p:nvPr>
        </p:nvSpPr>
        <p:spPr/>
        <p:txBody>
          <a:bodyPr/>
          <a:lstStyle/>
          <a:p>
            <a:fld id="{32040CFB-86EA-43D6-A8BB-FD3B251DC243}" type="slidenum">
              <a:rPr lang="da-DK" smtClean="0"/>
              <a:t>35</a:t>
            </a:fld>
            <a:endParaRPr lang="da-DK"/>
          </a:p>
        </p:txBody>
      </p:sp>
    </p:spTree>
    <p:extLst>
      <p:ext uri="{BB962C8B-B14F-4D97-AF65-F5344CB8AC3E}">
        <p14:creationId xmlns:p14="http://schemas.microsoft.com/office/powerpoint/2010/main" val="169940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Øvelse: </a:t>
            </a:r>
            <a:r>
              <a:rPr lang="da-DK" b="0" dirty="0"/>
              <a:t>Beskriv ovenstående case for eleverne, der handler om, at vores forbrug af tøj ikke er bæredygtigt. Lad eleverne brainstorme over, hvordan vi kan gøre vores tøjforbrug mere bæredygtigt. Skal man f.eks. have tøj på abonnement, eller skal der være en afgift på nyt tøj? Lad eleverne summe over denne case eller den forrige sammen med deres sidekammerat.</a:t>
            </a:r>
          </a:p>
          <a:p>
            <a:endParaRPr lang="da-DK" b="0" dirty="0"/>
          </a:p>
          <a:p>
            <a:r>
              <a:rPr lang="da-DK" b="0" dirty="0"/>
              <a:t>Læs evt. mere om den her</a:t>
            </a:r>
            <a:r>
              <a:rPr lang="da-DK" b="0"/>
              <a:t>: https://www.dn.dk/media/99887/problemstilling_3_t%C3%B8j.pdf</a:t>
            </a:r>
            <a:endParaRPr lang="da-DK" b="0" dirty="0"/>
          </a:p>
          <a:p>
            <a:endParaRPr lang="da-DK" b="0" dirty="0"/>
          </a:p>
          <a:p>
            <a:r>
              <a:rPr lang="da-DK" b="0" dirty="0"/>
              <a:t>Kilder: </a:t>
            </a:r>
          </a:p>
          <a:p>
            <a:r>
              <a:rPr lang="da-DK" b="0" dirty="0"/>
              <a:t>- </a:t>
            </a:r>
            <a:r>
              <a:rPr lang="da-DK" dirty="0">
                <a:hlinkClick r:id="rId3"/>
              </a:rPr>
              <a:t>12 nøglefacts om tøjproduktion (ecolabel.dk)</a:t>
            </a:r>
            <a:endParaRPr lang="da-DK" b="1" dirty="0"/>
          </a:p>
        </p:txBody>
      </p:sp>
      <p:sp>
        <p:nvSpPr>
          <p:cNvPr id="4" name="Pladsholder til slidenummer 3"/>
          <p:cNvSpPr>
            <a:spLocks noGrp="1"/>
          </p:cNvSpPr>
          <p:nvPr>
            <p:ph type="sldNum" sz="quarter" idx="5"/>
          </p:nvPr>
        </p:nvSpPr>
        <p:spPr/>
        <p:txBody>
          <a:bodyPr/>
          <a:lstStyle/>
          <a:p>
            <a:fld id="{32040CFB-86EA-43D6-A8BB-FD3B251DC243}" type="slidenum">
              <a:rPr lang="da-DK" smtClean="0"/>
              <a:t>36</a:t>
            </a:fld>
            <a:endParaRPr lang="da-DK"/>
          </a:p>
        </p:txBody>
      </p:sp>
    </p:spTree>
    <p:extLst>
      <p:ext uri="{BB962C8B-B14F-4D97-AF65-F5344CB8AC3E}">
        <p14:creationId xmlns:p14="http://schemas.microsoft.com/office/powerpoint/2010/main" val="1243603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Øvelse: </a:t>
            </a:r>
            <a:r>
              <a:rPr lang="da-DK" b="0" dirty="0"/>
              <a:t>Lad eleverne præsentere deres løsninger for et andet makkerpar, der sidder tæt på dem, og vend derefter deres løsninger i plenum.</a:t>
            </a:r>
            <a:endParaRPr lang="da-DK" b="1" dirty="0"/>
          </a:p>
        </p:txBody>
      </p:sp>
      <p:sp>
        <p:nvSpPr>
          <p:cNvPr id="4" name="Pladsholder til slidenummer 3"/>
          <p:cNvSpPr>
            <a:spLocks noGrp="1"/>
          </p:cNvSpPr>
          <p:nvPr>
            <p:ph type="sldNum" sz="quarter" idx="5"/>
          </p:nvPr>
        </p:nvSpPr>
        <p:spPr/>
        <p:txBody>
          <a:bodyPr/>
          <a:lstStyle/>
          <a:p>
            <a:fld id="{32040CFB-86EA-43D6-A8BB-FD3B251DC243}" type="slidenum">
              <a:rPr lang="da-DK" smtClean="0"/>
              <a:t>37</a:t>
            </a:fld>
            <a:endParaRPr lang="da-DK"/>
          </a:p>
        </p:txBody>
      </p:sp>
    </p:spTree>
    <p:extLst>
      <p:ext uri="{BB962C8B-B14F-4D97-AF65-F5344CB8AC3E}">
        <p14:creationId xmlns:p14="http://schemas.microsoft.com/office/powerpoint/2010/main" val="2892912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Hvis eleverne er interesserede i at melde sig ind i DN eller DN Ung, kan de skrive til dn@dn.dk. </a:t>
            </a:r>
          </a:p>
        </p:txBody>
      </p:sp>
      <p:sp>
        <p:nvSpPr>
          <p:cNvPr id="4" name="Pladsholder til slidenummer 3"/>
          <p:cNvSpPr>
            <a:spLocks noGrp="1"/>
          </p:cNvSpPr>
          <p:nvPr>
            <p:ph type="sldNum" sz="quarter" idx="5"/>
          </p:nvPr>
        </p:nvSpPr>
        <p:spPr/>
        <p:txBody>
          <a:bodyPr/>
          <a:lstStyle/>
          <a:p>
            <a:fld id="{32040CFB-86EA-43D6-A8BB-FD3B251DC243}" type="slidenum">
              <a:rPr lang="da-DK" smtClean="0"/>
              <a:t>38</a:t>
            </a:fld>
            <a:endParaRPr lang="da-DK"/>
          </a:p>
        </p:txBody>
      </p:sp>
    </p:spTree>
    <p:extLst>
      <p:ext uri="{BB962C8B-B14F-4D97-AF65-F5344CB8AC3E}">
        <p14:creationId xmlns:p14="http://schemas.microsoft.com/office/powerpoint/2010/main" val="3348358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err="1"/>
              <a:t>Slidet</a:t>
            </a:r>
            <a:r>
              <a:rPr lang="da-DK" sz="1200" b="1" dirty="0"/>
              <a:t> kan uddybes med følgende forklaring:</a:t>
            </a:r>
          </a:p>
          <a:p>
            <a:endParaRPr lang="da-DK" dirty="0"/>
          </a:p>
          <a:p>
            <a:pPr marL="228600" indent="-228600">
              <a:buAutoNum type="arabicParenR"/>
            </a:pPr>
            <a:r>
              <a:rPr lang="da-DK" b="1" dirty="0" err="1"/>
              <a:t>Takeaway</a:t>
            </a:r>
            <a:r>
              <a:rPr lang="da-DK" b="1" dirty="0"/>
              <a:t>: </a:t>
            </a:r>
            <a:r>
              <a:rPr lang="da-DK" b="0" dirty="0"/>
              <a:t>I Schweiz finder der allerede en virksomhed, der tilbyder et retursystem for </a:t>
            </a:r>
            <a:r>
              <a:rPr lang="da-DK" b="0" dirty="0" err="1"/>
              <a:t>takeaway</a:t>
            </a:r>
            <a:r>
              <a:rPr lang="da-DK" b="0" dirty="0"/>
              <a:t>-emballager, flere danske byer er i gang med at udvikle lignende løsninger. </a:t>
            </a:r>
          </a:p>
          <a:p>
            <a:pPr marL="228600" indent="-228600">
              <a:buAutoNum type="arabicParenR"/>
            </a:pPr>
            <a:endParaRPr lang="da-DK" b="0" dirty="0"/>
          </a:p>
          <a:p>
            <a:pPr marL="228600" indent="-228600">
              <a:buAutoNum type="arabicParenR"/>
            </a:pPr>
            <a:r>
              <a:rPr lang="da-DK" b="1" dirty="0"/>
              <a:t>Online shopping: </a:t>
            </a:r>
            <a:r>
              <a:rPr lang="da-DK" b="0" dirty="0"/>
              <a:t>Der er allerede virksomheder som RE-ZIP, der laver sådanne løsninger. Hvis en kunde vælger RE-ZIP, sørger virksomheden for, at varen pakkes i RE-ZIP-emballage. Herefter returnerer kunden emballagen og får en værdikode til virksomheden.</a:t>
            </a:r>
          </a:p>
          <a:p>
            <a:pPr marL="228600" indent="-228600">
              <a:buAutoNum type="arabicParenR"/>
            </a:pPr>
            <a:endParaRPr lang="da-DK" b="0" dirty="0"/>
          </a:p>
          <a:p>
            <a:pPr marL="228600" indent="-228600">
              <a:buAutoNum type="arabicParenR"/>
            </a:pPr>
            <a:r>
              <a:rPr lang="da-DK" b="1" dirty="0"/>
              <a:t>Supermarkeder: </a:t>
            </a:r>
            <a:r>
              <a:rPr lang="da-DK" b="0" dirty="0"/>
              <a:t>F.eks. vil der i Frankrig være et krav om genpåfyldningsstationer i alle større supermarkeder fra 2030.</a:t>
            </a:r>
            <a:endParaRPr lang="da-DK" b="1" dirty="0"/>
          </a:p>
        </p:txBody>
      </p:sp>
      <p:sp>
        <p:nvSpPr>
          <p:cNvPr id="4" name="Pladsholder til slidenummer 3"/>
          <p:cNvSpPr>
            <a:spLocks noGrp="1"/>
          </p:cNvSpPr>
          <p:nvPr>
            <p:ph type="sldNum" sz="quarter" idx="5"/>
          </p:nvPr>
        </p:nvSpPr>
        <p:spPr/>
        <p:txBody>
          <a:bodyPr/>
          <a:lstStyle/>
          <a:p>
            <a:fld id="{32040CFB-86EA-43D6-A8BB-FD3B251DC243}" type="slidenum">
              <a:rPr lang="da-DK" smtClean="0"/>
              <a:t>39</a:t>
            </a:fld>
            <a:endParaRPr lang="da-DK"/>
          </a:p>
        </p:txBody>
      </p:sp>
    </p:spTree>
    <p:extLst>
      <p:ext uri="{BB962C8B-B14F-4D97-AF65-F5344CB8AC3E}">
        <p14:creationId xmlns:p14="http://schemas.microsoft.com/office/powerpoint/2010/main" val="495692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err="1"/>
              <a:t>Slidet</a:t>
            </a:r>
            <a:r>
              <a:rPr lang="da-DK" b="1" dirty="0"/>
              <a:t> kan uddybes med følgende forklaring:</a:t>
            </a:r>
          </a:p>
          <a:p>
            <a:endParaRPr lang="da-DK" dirty="0"/>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I en </a:t>
            </a:r>
            <a:r>
              <a:rPr lang="da-DK" sz="1800" b="1" i="0" u="none" strike="noStrike" dirty="0">
                <a:solidFill>
                  <a:srgbClr val="000000"/>
                </a:solidFill>
                <a:effectLst/>
                <a:latin typeface="Times New Roman" panose="02020603050405020304" pitchFamily="18" charset="0"/>
              </a:rPr>
              <a:t>lineær økonomi </a:t>
            </a:r>
            <a:r>
              <a:rPr lang="da-DK" sz="1800" b="0" i="0" u="none" strike="noStrike" dirty="0">
                <a:solidFill>
                  <a:srgbClr val="000000"/>
                </a:solidFill>
                <a:effectLst/>
                <a:latin typeface="Times New Roman" panose="02020603050405020304" pitchFamily="18" charset="0"/>
              </a:rPr>
              <a:t>producerer vi varer - fx en vandflaske. Så forbruger vi den. Dvs. at vi køber vandflasken og drikker vandet i den. Og til sidst smider vi vandflasken i skraldespanden. Det er uholdbart at fortsætte denne her brug-og-smid-væk-kultur. </a:t>
            </a:r>
          </a:p>
          <a:p>
            <a:pPr algn="just" rtl="0">
              <a:spcBef>
                <a:spcPts val="1200"/>
              </a:spcBef>
              <a:spcAft>
                <a:spcPts val="1200"/>
              </a:spcAft>
            </a:pPr>
            <a:endParaRPr lang="da-DK" b="0" dirty="0">
              <a:effectLst/>
            </a:endParaRPr>
          </a:p>
          <a:p>
            <a:r>
              <a:rPr lang="da-DK" sz="1800" b="0" i="0" u="none" strike="noStrike" dirty="0">
                <a:solidFill>
                  <a:srgbClr val="000000"/>
                </a:solidFill>
                <a:effectLst/>
                <a:latin typeface="Times New Roman" panose="02020603050405020304" pitchFamily="18" charset="0"/>
              </a:rPr>
              <a:t>I en </a:t>
            </a:r>
            <a:r>
              <a:rPr lang="da-DK" sz="1800" b="1" i="0" u="none" strike="noStrike" dirty="0">
                <a:solidFill>
                  <a:srgbClr val="000000"/>
                </a:solidFill>
                <a:effectLst/>
                <a:latin typeface="Times New Roman" panose="02020603050405020304" pitchFamily="18" charset="0"/>
              </a:rPr>
              <a:t>cirkulær økonomi </a:t>
            </a:r>
            <a:r>
              <a:rPr lang="da-DK" sz="1800" b="0" i="0" u="none" strike="noStrike" dirty="0">
                <a:solidFill>
                  <a:srgbClr val="000000"/>
                </a:solidFill>
                <a:effectLst/>
                <a:latin typeface="Times New Roman" panose="02020603050405020304" pitchFamily="18" charset="0"/>
              </a:rPr>
              <a:t>producerer vi en vandflaske, så køber vi den og drikker vand fra den (forbrug), men i stedet for at smide den ud, tænker vi i, hvordan vi kan bevare ressourcerne i et lukket kredsløb. Det vil f.eks. sige, at vi i stedet køber en vandflaske, som er designet i et </a:t>
            </a:r>
            <a:r>
              <a:rPr lang="da-DK" sz="1800" b="0" i="0" u="none" strike="noStrike" dirty="0" err="1">
                <a:solidFill>
                  <a:srgbClr val="000000"/>
                </a:solidFill>
                <a:effectLst/>
                <a:latin typeface="Times New Roman" panose="02020603050405020304" pitchFamily="18" charset="0"/>
              </a:rPr>
              <a:t>holbart</a:t>
            </a:r>
            <a:r>
              <a:rPr lang="da-DK" sz="1800" b="0" i="0" u="none" strike="noStrike" dirty="0">
                <a:solidFill>
                  <a:srgbClr val="000000"/>
                </a:solidFill>
                <a:effectLst/>
                <a:latin typeface="Times New Roman" panose="02020603050405020304" pitchFamily="18" charset="0"/>
              </a:rPr>
              <a:t> materiale, og vi kan genbruge den igen og igen.</a:t>
            </a:r>
          </a:p>
          <a:p>
            <a:endParaRPr lang="da-DK" sz="1800" b="0" i="0" u="none" strike="noStrike" dirty="0">
              <a:solidFill>
                <a:srgbClr val="000000"/>
              </a:solidFill>
              <a:effectLst/>
              <a:latin typeface="Times New Roman" panose="02020603050405020304" pitchFamily="18" charset="0"/>
            </a:endParaRPr>
          </a:p>
          <a:p>
            <a:endParaRPr lang="da-DK" sz="1800" b="0" i="0" u="none" strike="noStrike" dirty="0">
              <a:solidFill>
                <a:srgbClr val="000000"/>
              </a:solidFill>
              <a:effectLst/>
              <a:latin typeface="Times New Roman" panose="02020603050405020304" pitchFamily="18" charset="0"/>
            </a:endParaRPr>
          </a:p>
          <a:p>
            <a:r>
              <a:rPr lang="da-DK" sz="1800" b="0" i="0" u="none" strike="noStrike" dirty="0">
                <a:solidFill>
                  <a:srgbClr val="000000"/>
                </a:solidFill>
                <a:effectLst/>
                <a:latin typeface="Times New Roman" panose="02020603050405020304" pitchFamily="18" charset="0"/>
              </a:rPr>
              <a:t>(Figurer: Gate 21) </a:t>
            </a:r>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5</a:t>
            </a:fld>
            <a:endParaRPr lang="da-DK"/>
          </a:p>
        </p:txBody>
      </p:sp>
    </p:spTree>
    <p:extLst>
      <p:ext uri="{BB962C8B-B14F-4D97-AF65-F5344CB8AC3E}">
        <p14:creationId xmlns:p14="http://schemas.microsoft.com/office/powerpoint/2010/main" val="3806743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err="1"/>
              <a:t>Slidet</a:t>
            </a:r>
            <a:r>
              <a:rPr lang="da-DK" b="1" dirty="0"/>
              <a:t> kan uddybes med følgende forklaring:</a:t>
            </a:r>
          </a:p>
          <a:p>
            <a:endParaRPr lang="da-DK" dirty="0"/>
          </a:p>
          <a:p>
            <a:r>
              <a:rPr lang="da-DK" dirty="0"/>
              <a:t>Earth </a:t>
            </a:r>
            <a:r>
              <a:rPr lang="da-DK" dirty="0" err="1"/>
              <a:t>Overshoot</a:t>
            </a:r>
            <a:r>
              <a:rPr lang="da-DK" dirty="0"/>
              <a:t> Day er den dag, </a:t>
            </a:r>
            <a:r>
              <a:rPr lang="da-DK" sz="1800" b="0" i="0" u="none" strike="noStrike" dirty="0">
                <a:solidFill>
                  <a:srgbClr val="000000"/>
                </a:solidFill>
                <a:effectLst/>
                <a:latin typeface="Times New Roman" panose="02020603050405020304" pitchFamily="18" charset="0"/>
              </a:rPr>
              <a:t>hvor vi mennesker har brugt flere ressourcer, end verden kan genskabe på et år. Det skete d. 28. juli i 2022.</a:t>
            </a:r>
          </a:p>
          <a:p>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Idéen er, at alle mennesker har en bestemt mængde årlige ressourcer til rådighed, som svarer til den mængde ressourcer, Jorden kan genskabe pr. person på et år. Jo flere mennesker, vi er på Jorden, desto færre naturressourcer kan vi forbruge pr. person årligt. Danmark er nummer 15 på listen over lande, der opbruger vores ressourcer hurtigst. Vi opbrugte dem allerede d. 28. marts i 2022. De øverste lande på listen er Qatar, efterfulgt af Luxembourg og Cook Islands.</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marL="0" marR="0" lvl="0" indent="0" algn="just" defTabSz="914400" rtl="0" eaLnBrk="1" fontAlgn="auto" latinLnBrk="0" hangingPunct="1">
              <a:lnSpc>
                <a:spcPct val="100000"/>
              </a:lnSpc>
              <a:spcBef>
                <a:spcPts val="1200"/>
              </a:spcBef>
              <a:spcAft>
                <a:spcPts val="1200"/>
              </a:spcAft>
              <a:buClrTx/>
              <a:buSzTx/>
              <a:buFontTx/>
              <a:buNone/>
              <a:tabLst/>
              <a:defRPr/>
            </a:pPr>
            <a:r>
              <a:rPr lang="da-DK" sz="1200" b="0" i="0" u="none" strike="noStrike" dirty="0">
                <a:solidFill>
                  <a:srgbClr val="000000"/>
                </a:solidFill>
                <a:effectLst/>
                <a:latin typeface="Times New Roman" panose="02020603050405020304" pitchFamily="18" charset="0"/>
              </a:rPr>
              <a:t>Om genskabelse af ressourcer: F.eks. Tager olie lang tid om at blive genskabt (den nuværende olie blev skabt for mere end 100 mio. år siden), og vi bruger olie til fx at producere plastik. Træ tager typisk 30-50 år, før det er genskabt.</a:t>
            </a:r>
            <a:endParaRPr lang="da-DK" b="0" dirty="0">
              <a:effectLst/>
            </a:endParaRPr>
          </a:p>
          <a:p>
            <a:br>
              <a:rPr lang="da-DK" dirty="0"/>
            </a:br>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6</a:t>
            </a:fld>
            <a:endParaRPr lang="da-DK"/>
          </a:p>
        </p:txBody>
      </p:sp>
    </p:spTree>
    <p:extLst>
      <p:ext uri="{BB962C8B-B14F-4D97-AF65-F5344CB8AC3E}">
        <p14:creationId xmlns:p14="http://schemas.microsoft.com/office/powerpoint/2010/main" val="3231167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1200"/>
              </a:spcBef>
              <a:spcAft>
                <a:spcPts val="1200"/>
              </a:spcAft>
              <a:buClrTx/>
              <a:buSzTx/>
              <a:buFontTx/>
              <a:buNone/>
              <a:tabLst/>
              <a:defRPr/>
            </a:pPr>
            <a:r>
              <a:rPr lang="da-DK" sz="1800" b="1" dirty="0" err="1"/>
              <a:t>Slidet</a:t>
            </a:r>
            <a:r>
              <a:rPr lang="da-DK" sz="1800" b="1" dirty="0"/>
              <a:t> kan uddybes med følgende forklaring:</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Grafen viser, hvilken dag Earth </a:t>
            </a:r>
            <a:r>
              <a:rPr lang="da-DK" sz="1800" b="0" i="0" u="none" strike="noStrike" dirty="0" err="1">
                <a:solidFill>
                  <a:srgbClr val="000000"/>
                </a:solidFill>
                <a:effectLst/>
                <a:latin typeface="Times New Roman" panose="02020603050405020304" pitchFamily="18" charset="0"/>
              </a:rPr>
              <a:t>Overshoot</a:t>
            </a:r>
            <a:r>
              <a:rPr lang="da-DK" sz="1800" b="0" i="0" u="none" strike="noStrike" dirty="0">
                <a:solidFill>
                  <a:srgbClr val="000000"/>
                </a:solidFill>
                <a:effectLst/>
                <a:latin typeface="Times New Roman" panose="02020603050405020304" pitchFamily="18" charset="0"/>
              </a:rPr>
              <a:t> Day er faldet på hvert år siden 1971. Her kan man se at Earth </a:t>
            </a:r>
            <a:r>
              <a:rPr lang="da-DK" sz="1800" b="0" i="0" u="none" strike="noStrike" dirty="0" err="1">
                <a:solidFill>
                  <a:srgbClr val="000000"/>
                </a:solidFill>
                <a:effectLst/>
                <a:latin typeface="Times New Roman" panose="02020603050405020304" pitchFamily="18" charset="0"/>
              </a:rPr>
              <a:t>Overshoot</a:t>
            </a:r>
            <a:r>
              <a:rPr lang="da-DK" sz="1800" b="0" i="0" u="none" strike="noStrike" dirty="0">
                <a:solidFill>
                  <a:srgbClr val="000000"/>
                </a:solidFill>
                <a:effectLst/>
                <a:latin typeface="Times New Roman" panose="02020603050405020304" pitchFamily="18" charset="0"/>
              </a:rPr>
              <a:t> Day kun er rykket længere og længere frem på året, for hvert år der er gået. Det betyder altså at vores forbrug af klodens ressourcer på verdensplan bare er steget og steget. Siden 1970’erne er det kun gået én vej, og det er nedad. Lige nu forbruger vi 1,75 jordkloder, selvom vi kun har 1. Og hvis alle levede som os danskere, skulle vi forbruge over 4 jordkloder. </a:t>
            </a:r>
            <a:endParaRPr lang="da-DK" b="0" dirty="0">
              <a:effectLst/>
            </a:endParaRPr>
          </a:p>
          <a:p>
            <a:br>
              <a:rPr lang="da-DK" dirty="0"/>
            </a:br>
            <a:endParaRPr lang="en-DK" dirty="0"/>
          </a:p>
        </p:txBody>
      </p:sp>
      <p:sp>
        <p:nvSpPr>
          <p:cNvPr id="4" name="Slide Number Placeholder 3"/>
          <p:cNvSpPr>
            <a:spLocks noGrp="1"/>
          </p:cNvSpPr>
          <p:nvPr>
            <p:ph type="sldNum" sz="quarter" idx="5"/>
          </p:nvPr>
        </p:nvSpPr>
        <p:spPr/>
        <p:txBody>
          <a:bodyPr/>
          <a:lstStyle/>
          <a:p>
            <a:fld id="{F4A25AA5-8823-0241-A7E2-2B1215204E55}" type="slidenum">
              <a:rPr lang="en-DK" smtClean="0"/>
              <a:t>7</a:t>
            </a:fld>
            <a:endParaRPr lang="en-DK"/>
          </a:p>
        </p:txBody>
      </p:sp>
    </p:spTree>
    <p:extLst>
      <p:ext uri="{BB962C8B-B14F-4D97-AF65-F5344CB8AC3E}">
        <p14:creationId xmlns:p14="http://schemas.microsoft.com/office/powerpoint/2010/main" val="29428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 </a:t>
            </a:r>
            <a:r>
              <a:rPr lang="da-DK" b="0" dirty="0"/>
              <a:t>Der er 6 spørgsmål i alt. Læs de fire svarmuligheder op én for én. Hvis eleverne er enige i:</a:t>
            </a:r>
          </a:p>
          <a:p>
            <a:pPr marL="171450" indent="-171450">
              <a:buFontTx/>
              <a:buChar char="-"/>
            </a:pPr>
            <a:r>
              <a:rPr lang="da-DK" b="0" dirty="0"/>
              <a:t>A: Bed dem række venstre hånd op</a:t>
            </a:r>
          </a:p>
          <a:p>
            <a:pPr marL="171450" indent="-171450">
              <a:buFontTx/>
              <a:buChar char="-"/>
            </a:pPr>
            <a:r>
              <a:rPr lang="da-DK" b="0" dirty="0"/>
              <a:t>B: Bed dem række højre hånd op</a:t>
            </a:r>
          </a:p>
          <a:p>
            <a:pPr marL="171450" indent="-171450">
              <a:buFontTx/>
              <a:buChar char="-"/>
            </a:pPr>
            <a:r>
              <a:rPr lang="da-DK" b="0" dirty="0"/>
              <a:t>C: Bed dem række begge hænder op</a:t>
            </a:r>
          </a:p>
          <a:p>
            <a:pPr marL="171450" indent="-171450">
              <a:buFontTx/>
              <a:buChar char="-"/>
            </a:pPr>
            <a:r>
              <a:rPr lang="da-DK" b="0" dirty="0"/>
              <a:t>D: Bed dem rejse sig op</a:t>
            </a:r>
          </a:p>
          <a:p>
            <a:pPr marL="171450" indent="-171450">
              <a:buFontTx/>
              <a:buChar char="-"/>
            </a:pPr>
            <a:endParaRPr lang="da-DK" b="0" dirty="0"/>
          </a:p>
          <a:p>
            <a:pPr marL="0" indent="0">
              <a:buFontTx/>
              <a:buNone/>
            </a:pPr>
            <a:r>
              <a:rPr lang="da-DK" b="0" dirty="0"/>
              <a:t>På næste slide står svaret.</a:t>
            </a:r>
            <a:endParaRPr lang="da-DK" b="1" dirty="0"/>
          </a:p>
        </p:txBody>
      </p:sp>
      <p:sp>
        <p:nvSpPr>
          <p:cNvPr id="4" name="Pladsholder til slidenummer 3"/>
          <p:cNvSpPr>
            <a:spLocks noGrp="1"/>
          </p:cNvSpPr>
          <p:nvPr>
            <p:ph type="sldNum" sz="quarter" idx="5"/>
          </p:nvPr>
        </p:nvSpPr>
        <p:spPr/>
        <p:txBody>
          <a:bodyPr/>
          <a:lstStyle/>
          <a:p>
            <a:fld id="{32040CFB-86EA-43D6-A8BB-FD3B251DC243}" type="slidenum">
              <a:rPr lang="da-DK" smtClean="0"/>
              <a:t>8</a:t>
            </a:fld>
            <a:endParaRPr lang="da-DK"/>
          </a:p>
        </p:txBody>
      </p:sp>
    </p:spTree>
    <p:extLst>
      <p:ext uri="{BB962C8B-B14F-4D97-AF65-F5344CB8AC3E}">
        <p14:creationId xmlns:p14="http://schemas.microsoft.com/office/powerpoint/2010/main" val="2097488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Svar: </a:t>
            </a:r>
            <a:r>
              <a:rPr lang="da-DK" b="0" dirty="0"/>
              <a:t>Det er altså eleverne med højre hånd i vejret, som har svaret rigtigt. </a:t>
            </a:r>
            <a:r>
              <a:rPr lang="da-DK" dirty="0"/>
              <a:t>Bed eleverne notere på deres telefon eller notesbog, om de har svaret rigtigt eller forkert.</a:t>
            </a:r>
          </a:p>
        </p:txBody>
      </p:sp>
      <p:sp>
        <p:nvSpPr>
          <p:cNvPr id="4" name="Pladsholder til slidenummer 3"/>
          <p:cNvSpPr>
            <a:spLocks noGrp="1"/>
          </p:cNvSpPr>
          <p:nvPr>
            <p:ph type="sldNum" sz="quarter" idx="5"/>
          </p:nvPr>
        </p:nvSpPr>
        <p:spPr/>
        <p:txBody>
          <a:bodyPr/>
          <a:lstStyle/>
          <a:p>
            <a:fld id="{32040CFB-86EA-43D6-A8BB-FD3B251DC243}" type="slidenum">
              <a:rPr lang="da-DK" smtClean="0"/>
              <a:t>9</a:t>
            </a:fld>
            <a:endParaRPr lang="da-DK"/>
          </a:p>
        </p:txBody>
      </p:sp>
    </p:spTree>
    <p:extLst>
      <p:ext uri="{BB962C8B-B14F-4D97-AF65-F5344CB8AC3E}">
        <p14:creationId xmlns:p14="http://schemas.microsoft.com/office/powerpoint/2010/main" val="29301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 </a:t>
            </a:r>
            <a:r>
              <a:rPr lang="da-DK" b="0" dirty="0"/>
              <a:t>Der er 6 spørgsmål i alt. Læs de fire svarmuligheder op én for én. Hvis eleverne er enige i:</a:t>
            </a:r>
          </a:p>
          <a:p>
            <a:pPr marL="171450" indent="-171450">
              <a:buFontTx/>
              <a:buChar char="-"/>
            </a:pPr>
            <a:r>
              <a:rPr lang="da-DK" b="0" dirty="0"/>
              <a:t>A: Bed dem række venstre hånd op</a:t>
            </a:r>
          </a:p>
          <a:p>
            <a:pPr marL="171450" indent="-171450">
              <a:buFontTx/>
              <a:buChar char="-"/>
            </a:pPr>
            <a:r>
              <a:rPr lang="da-DK" b="0" dirty="0"/>
              <a:t>B: Bed dem række højre hånd op</a:t>
            </a:r>
          </a:p>
          <a:p>
            <a:pPr marL="171450" indent="-171450">
              <a:buFontTx/>
              <a:buChar char="-"/>
            </a:pPr>
            <a:r>
              <a:rPr lang="da-DK" b="0" dirty="0"/>
              <a:t>C: Bed dem række begge hænder op</a:t>
            </a:r>
          </a:p>
          <a:p>
            <a:pPr marL="171450" indent="-171450">
              <a:buFontTx/>
              <a:buChar char="-"/>
            </a:pPr>
            <a:r>
              <a:rPr lang="da-DK" b="0" dirty="0"/>
              <a:t>D: Bed dem rejse sig op</a:t>
            </a:r>
          </a:p>
          <a:p>
            <a:pPr marL="171450" indent="-171450">
              <a:buFontTx/>
              <a:buChar char="-"/>
            </a:pPr>
            <a:endParaRPr lang="da-DK" b="0" dirty="0"/>
          </a:p>
          <a:p>
            <a:pPr marL="0" indent="0">
              <a:buFontTx/>
              <a:buNone/>
            </a:pPr>
            <a:r>
              <a:rPr lang="da-DK" b="0" dirty="0"/>
              <a:t>På næste slide står svaret.</a:t>
            </a:r>
            <a:endParaRPr lang="da-DK" b="1" dirty="0"/>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10</a:t>
            </a:fld>
            <a:endParaRPr lang="da-DK"/>
          </a:p>
        </p:txBody>
      </p:sp>
    </p:spTree>
    <p:extLst>
      <p:ext uri="{BB962C8B-B14F-4D97-AF65-F5344CB8AC3E}">
        <p14:creationId xmlns:p14="http://schemas.microsoft.com/office/powerpoint/2010/main" val="3466269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0D86A0-2964-DF32-5AC7-D732D135BF49}"/>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32101B16-4C9F-4285-8802-A92C130C8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B4B36885-2BA4-9906-F3F0-77B87D1E6B74}"/>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5" name="Pladsholder til sidefod 4">
            <a:extLst>
              <a:ext uri="{FF2B5EF4-FFF2-40B4-BE49-F238E27FC236}">
                <a16:creationId xmlns:a16="http://schemas.microsoft.com/office/drawing/2014/main" id="{3377FF1A-F2E8-5CF3-D91C-9F71057DE2F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C384D99-9056-5BF6-5AEB-E0DDF250636F}"/>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3340779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E025C5-A567-B85F-08C6-BC9AE0A0B21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60E5DDA-795A-CF6E-F2C1-B6CC17C718EE}"/>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17F675A-80E6-C2B8-A139-F0D3341F8F83}"/>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5" name="Pladsholder til sidefod 4">
            <a:extLst>
              <a:ext uri="{FF2B5EF4-FFF2-40B4-BE49-F238E27FC236}">
                <a16:creationId xmlns:a16="http://schemas.microsoft.com/office/drawing/2014/main" id="{27C23549-AC7B-E334-2316-064B12C72C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5777D42-F567-4ADB-3291-C1906DE5488F}"/>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2701380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B688C6FE-98C9-A8DE-6FF9-4596369B49E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48CC7A5-A323-7311-2029-2FDA244DEB7B}"/>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5A22C49-0576-6787-1FA0-3FE9A8C2AFE2}"/>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5" name="Pladsholder til sidefod 4">
            <a:extLst>
              <a:ext uri="{FF2B5EF4-FFF2-40B4-BE49-F238E27FC236}">
                <a16:creationId xmlns:a16="http://schemas.microsoft.com/office/drawing/2014/main" id="{373F5D35-90BE-5CD7-9998-EDF45F4EAA5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46FDB5F-170F-BDC1-5B78-20811F6D01DD}"/>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876625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A7E8F5-1BA6-E2AD-EBA5-96CD96173D7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D857C63-70DD-B856-D99E-D0144809BB73}"/>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95B4B07-E78E-348B-212F-CB85D09D4343}"/>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5" name="Pladsholder til sidefod 4">
            <a:extLst>
              <a:ext uri="{FF2B5EF4-FFF2-40B4-BE49-F238E27FC236}">
                <a16:creationId xmlns:a16="http://schemas.microsoft.com/office/drawing/2014/main" id="{062503D7-59B0-9B78-5E92-8006C31FA75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2103E60-A977-E6AD-0E23-A4349295AAA0}"/>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3664750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4419DE-8821-E61F-92D2-76B28EC8D86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AB27D8A-329B-1E3A-8ECF-11C7FD504B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318E0BE3-65AF-211F-02FA-DB0C7A43E110}"/>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5" name="Pladsholder til sidefod 4">
            <a:extLst>
              <a:ext uri="{FF2B5EF4-FFF2-40B4-BE49-F238E27FC236}">
                <a16:creationId xmlns:a16="http://schemas.microsoft.com/office/drawing/2014/main" id="{B3372A78-F2BC-9F06-17E1-A3092BCE45A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7A39237-8534-8C21-649A-A3238703077E}"/>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785745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AA8B5-DE12-0154-1355-55CF2D26D9C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FC55C13-DC64-A07F-7378-8D07F3D4BB43}"/>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2641BFF-A8AF-0431-2B47-EB701211241E}"/>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74FED16C-D4CE-2532-0792-D242781AD609}"/>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6" name="Pladsholder til sidefod 5">
            <a:extLst>
              <a:ext uri="{FF2B5EF4-FFF2-40B4-BE49-F238E27FC236}">
                <a16:creationId xmlns:a16="http://schemas.microsoft.com/office/drawing/2014/main" id="{A45802E8-EB92-86D1-D1FA-7807A9174FB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144CD29-05B9-1B00-BBD3-58303E129C4E}"/>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259887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D60035-31DF-E7B2-A897-EED0DF7615D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91DF729-162A-B49F-AD00-1534693442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CDD6FEDF-47E2-90CD-E1F3-7185323FECA6}"/>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9CF5577-4713-C503-B31B-448679BD26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10EF30C3-BEAB-7635-476D-A7AF14BE43D6}"/>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02EA13D8-7D67-18BE-B355-48E9DEAE222B}"/>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8" name="Pladsholder til sidefod 7">
            <a:extLst>
              <a:ext uri="{FF2B5EF4-FFF2-40B4-BE49-F238E27FC236}">
                <a16:creationId xmlns:a16="http://schemas.microsoft.com/office/drawing/2014/main" id="{4F1CA225-57CB-E336-A02B-D1F43A65ECA6}"/>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C1EFF3A5-BCC1-0C33-007E-E76BCE38D2EC}"/>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3955468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4FEF4C-1B9B-C6EF-D379-A3F0A939302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56A30E64-88C0-8F21-7CD0-22F607FAB6BC}"/>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4" name="Pladsholder til sidefod 3">
            <a:extLst>
              <a:ext uri="{FF2B5EF4-FFF2-40B4-BE49-F238E27FC236}">
                <a16:creationId xmlns:a16="http://schemas.microsoft.com/office/drawing/2014/main" id="{33AA5230-BE22-5EF7-E395-FC935E33343F}"/>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8983C66-0484-E607-9E0A-DB1120987BB1}"/>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809083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158A2E2-207E-E5C6-453F-6DE7D399BAA9}"/>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3" name="Pladsholder til sidefod 2">
            <a:extLst>
              <a:ext uri="{FF2B5EF4-FFF2-40B4-BE49-F238E27FC236}">
                <a16:creationId xmlns:a16="http://schemas.microsoft.com/office/drawing/2014/main" id="{7C4FEEE2-5848-6340-2E90-7ED1E3631E59}"/>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F16488B-8D61-FA6E-44F2-B2B481C73396}"/>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305796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51E67B-3272-4BD3-00EB-AA6E236BED2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EFC7FC83-C693-E8DE-0E80-2CB738C981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5280C63C-1A60-867A-6057-A37B5CD667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92CB959-875E-5363-F2E1-5B80F90B07A0}"/>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6" name="Pladsholder til sidefod 5">
            <a:extLst>
              <a:ext uri="{FF2B5EF4-FFF2-40B4-BE49-F238E27FC236}">
                <a16:creationId xmlns:a16="http://schemas.microsoft.com/office/drawing/2014/main" id="{2509B821-4EBA-D5E3-40DC-9A8C36A2CB7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20162A6-3B49-3F35-2AE7-446289998243}"/>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3696880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39D82-80E0-AFEB-1E1F-0D620A6414A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EAA23245-55DF-6000-B412-4EA5F2BBB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46B14FB-A400-A543-CD91-1B25C2F64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BB551C0-33DB-C32B-40F7-85568DB46509}"/>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6" name="Pladsholder til sidefod 5">
            <a:extLst>
              <a:ext uri="{FF2B5EF4-FFF2-40B4-BE49-F238E27FC236}">
                <a16:creationId xmlns:a16="http://schemas.microsoft.com/office/drawing/2014/main" id="{CBE9FAD5-07D4-D852-4398-9524E170AAE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C42E63F-08D9-5557-51E0-A726F4C881C7}"/>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2491066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9210A77-8495-08FA-D996-3D3B54C418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28E4768-B18F-9F6F-E3D1-4227054425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254987D-2009-3955-3330-9942C971E3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F33D7C-AD15-48C3-AECE-AAEDF38877A2}" type="datetimeFigureOut">
              <a:rPr lang="da-DK" smtClean="0"/>
              <a:t>15-03-2023</a:t>
            </a:fld>
            <a:endParaRPr lang="da-DK"/>
          </a:p>
        </p:txBody>
      </p:sp>
      <p:sp>
        <p:nvSpPr>
          <p:cNvPr id="5" name="Pladsholder til sidefod 4">
            <a:extLst>
              <a:ext uri="{FF2B5EF4-FFF2-40B4-BE49-F238E27FC236}">
                <a16:creationId xmlns:a16="http://schemas.microsoft.com/office/drawing/2014/main" id="{6328574A-B3D7-C2B9-F62A-9CFF0B66C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D920037D-C728-6CC1-AB11-010D82B0CB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3769B-3165-4A1D-9E4B-25812290E494}" type="slidenum">
              <a:rPr lang="da-DK" smtClean="0"/>
              <a:t>‹nr.›</a:t>
            </a:fld>
            <a:endParaRPr lang="da-DK"/>
          </a:p>
        </p:txBody>
      </p:sp>
    </p:spTree>
    <p:extLst>
      <p:ext uri="{BB962C8B-B14F-4D97-AF65-F5344CB8AC3E}">
        <p14:creationId xmlns:p14="http://schemas.microsoft.com/office/powerpoint/2010/main" val="1926113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4.sv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https://www.youtube.com/embed/C-3w4L_ueQc?feature=oembed" TargetMode="Externa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ideo" Target="https://www.youtube.com/embed/nkP1pgndmt8?feature=oembed" TargetMode="External"/><Relationship Id="rId5" Type="http://schemas.openxmlformats.org/officeDocument/2006/relationships/image" Target="../media/image30.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e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ideo" Target="https://www.youtube.com/embed/Zs95wVQ0duw?feature=oembed" TargetMode="External"/><Relationship Id="rId5" Type="http://schemas.openxmlformats.org/officeDocument/2006/relationships/image" Target="../media/image47.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9.jpe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1.png"/><Relationship Id="rId9" Type="http://schemas.openxmlformats.org/officeDocument/2006/relationships/image" Target="../media/image54.png"/><Relationship Id="rId14" Type="http://schemas.openxmlformats.org/officeDocument/2006/relationships/image" Target="../media/image59.svg"/></Relationships>
</file>

<file path=ppt/slides/_rels/slide31.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41.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5.png"/><Relationship Id="rId5" Type="http://schemas.openxmlformats.org/officeDocument/2006/relationships/image" Target="../media/image55.svg"/><Relationship Id="rId10" Type="http://schemas.openxmlformats.org/officeDocument/2006/relationships/image" Target="../media/image64.svg"/><Relationship Id="rId4" Type="http://schemas.openxmlformats.org/officeDocument/2006/relationships/image" Target="../media/image54.png"/><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68.jpe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55.svg"/><Relationship Id="rId3" Type="http://schemas.openxmlformats.org/officeDocument/2006/relationships/image" Target="../media/image79.jpeg"/><Relationship Id="rId7" Type="http://schemas.openxmlformats.org/officeDocument/2006/relationships/image" Target="../media/image84.svg"/><Relationship Id="rId12"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sv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svg"/></Relationships>
</file>

<file path=ppt/slides/_rels/slide3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3" Type="http://schemas.openxmlformats.org/officeDocument/2006/relationships/image" Target="../media/image80.jpeg"/><Relationship Id="rId7" Type="http://schemas.openxmlformats.org/officeDocument/2006/relationships/image" Target="../media/image92.svg"/><Relationship Id="rId12"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5" Type="http://schemas.openxmlformats.org/officeDocument/2006/relationships/image" Target="../media/image55.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 Id="rId1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3" Type="http://schemas.openxmlformats.org/officeDocument/2006/relationships/hyperlink" Target="https://www.emiskrald.dk/" TargetMode="External"/><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1.svg"/><Relationship Id="rId11" Type="http://schemas.openxmlformats.org/officeDocument/2006/relationships/image" Target="../media/image73.png"/><Relationship Id="rId5" Type="http://schemas.openxmlformats.org/officeDocument/2006/relationships/image" Target="../media/image100.png"/><Relationship Id="rId10" Type="http://schemas.openxmlformats.org/officeDocument/2006/relationships/image" Target="../media/image72.svg"/><Relationship Id="rId4" Type="http://schemas.openxmlformats.org/officeDocument/2006/relationships/image" Target="../media/image99.jpeg"/><Relationship Id="rId9" Type="http://schemas.openxmlformats.org/officeDocument/2006/relationships/image" Target="../media/image71.png"/><Relationship Id="rId14" Type="http://schemas.openxmlformats.org/officeDocument/2006/relationships/image" Target="../media/image76.svg"/></Relationships>
</file>

<file path=ppt/slides/_rels/slide39.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 Id="rId9" Type="http://schemas.openxmlformats.org/officeDocument/2006/relationships/image" Target="../media/image10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ideo" Target="https://www.youtube.com/embed/SfHc3Mwulyo?start=54&amp;feature=oembed" TargetMode="External"/><Relationship Id="rId5" Type="http://schemas.openxmlformats.org/officeDocument/2006/relationships/image" Target="../media/image6.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https://www.dn.dk/vi-arbejder-for/baeredygtighed/cirkulaer-okonomi/" TargetMode="External"/><Relationship Id="rId2" Type="http://schemas.openxmlformats.org/officeDocument/2006/relationships/hyperlink" Target="mailto:dn@dn.dk"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8634FC-B954-FC46-A80E-F7BDC2F2625E}"/>
              </a:ext>
            </a:extLst>
          </p:cNvPr>
          <p:cNvSpPr txBox="1">
            <a:spLocks/>
          </p:cNvSpPr>
          <p:nvPr/>
        </p:nvSpPr>
        <p:spPr>
          <a:xfrm>
            <a:off x="691158" y="1080496"/>
            <a:ext cx="9910706" cy="18368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6600" b="1" dirty="0">
                <a:latin typeface="Merriweather" pitchFamily="2" charset="77"/>
                <a:ea typeface="Lato Semibold" panose="020F0502020204030203" pitchFamily="34" charset="0"/>
                <a:cs typeface="Lato Semibold" panose="020F0502020204030203" pitchFamily="34" charset="0"/>
              </a:rPr>
              <a:t>Cirkulær økonomi</a:t>
            </a:r>
            <a:endParaRPr lang="da-DK" sz="5400" i="1" dirty="0">
              <a:latin typeface="Merriweather" pitchFamily="2" charset="77"/>
              <a:ea typeface="Lato Semibold" panose="020F0502020204030203" pitchFamily="34" charset="0"/>
              <a:cs typeface="Lato Semibold" panose="020F0502020204030203" pitchFamily="34" charset="0"/>
            </a:endParaRPr>
          </a:p>
          <a:p>
            <a:pPr algn="l"/>
            <a:br>
              <a:rPr lang="da-DK" sz="3600" i="1" dirty="0">
                <a:latin typeface="Merriweather" pitchFamily="2" charset="77"/>
                <a:ea typeface="Lato Semibold" panose="020F0502020204030203" pitchFamily="34" charset="0"/>
                <a:cs typeface="Lato Semibold" panose="020F0502020204030203" pitchFamily="34" charset="0"/>
              </a:rPr>
            </a:br>
            <a:endParaRPr lang="da-DK" sz="8800" b="1" dirty="0">
              <a:latin typeface="Merriweather" pitchFamily="2" charset="77"/>
              <a:ea typeface="Lato Semibold" panose="020F0502020204030203" pitchFamily="34" charset="0"/>
              <a:cs typeface="Lato Semibold" panose="020F0502020204030203" pitchFamily="34" charset="0"/>
            </a:endParaRPr>
          </a:p>
          <a:p>
            <a:pPr algn="l"/>
            <a:endParaRPr lang="en-DK" sz="8800" b="1" dirty="0">
              <a:latin typeface="Merriweather" pitchFamily="2" charset="77"/>
              <a:ea typeface="Lato Semibold" panose="020F0502020204030203" pitchFamily="34" charset="0"/>
              <a:cs typeface="Lato Semibold" panose="020F0502020204030203" pitchFamily="34" charset="0"/>
            </a:endParaRPr>
          </a:p>
        </p:txBody>
      </p:sp>
      <p:sp>
        <p:nvSpPr>
          <p:cNvPr id="6" name="Rectangle 5">
            <a:extLst>
              <a:ext uri="{FF2B5EF4-FFF2-40B4-BE49-F238E27FC236}">
                <a16:creationId xmlns:a16="http://schemas.microsoft.com/office/drawing/2014/main" id="{4CFEB3AB-B180-4643-A39A-3B1D82760723}"/>
              </a:ext>
            </a:extLst>
          </p:cNvPr>
          <p:cNvSpPr/>
          <p:nvPr/>
        </p:nvSpPr>
        <p:spPr>
          <a:xfrm flipV="1">
            <a:off x="691159" y="5556201"/>
            <a:ext cx="10936681" cy="45719"/>
          </a:xfrm>
          <a:prstGeom prst="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8" name="Title 1">
            <a:extLst>
              <a:ext uri="{FF2B5EF4-FFF2-40B4-BE49-F238E27FC236}">
                <a16:creationId xmlns:a16="http://schemas.microsoft.com/office/drawing/2014/main" id="{BB647070-F8CE-474B-B0D3-11D2AF34E6FF}"/>
              </a:ext>
            </a:extLst>
          </p:cNvPr>
          <p:cNvSpPr txBox="1">
            <a:spLocks/>
          </p:cNvSpPr>
          <p:nvPr/>
        </p:nvSpPr>
        <p:spPr>
          <a:xfrm>
            <a:off x="754659" y="4568602"/>
            <a:ext cx="9910706" cy="107462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3600" dirty="0">
                <a:solidFill>
                  <a:srgbClr val="004155"/>
                </a:solidFill>
                <a:latin typeface="Avenir Medium" panose="02000503020000020003" pitchFamily="2" charset="0"/>
                <a:ea typeface="Lato" panose="020F0502020204030203" pitchFamily="34" charset="0"/>
                <a:cs typeface="Lato" panose="020F0502020204030203" pitchFamily="34" charset="0"/>
              </a:rPr>
              <a:t>Affaldsindsamlingen 2023</a:t>
            </a:r>
          </a:p>
        </p:txBody>
      </p:sp>
      <p:sp>
        <p:nvSpPr>
          <p:cNvPr id="9" name="Title 1">
            <a:extLst>
              <a:ext uri="{FF2B5EF4-FFF2-40B4-BE49-F238E27FC236}">
                <a16:creationId xmlns:a16="http://schemas.microsoft.com/office/drawing/2014/main" id="{6CE5354A-49BA-F34C-8C87-D28CF9B9A749}"/>
              </a:ext>
            </a:extLst>
          </p:cNvPr>
          <p:cNvSpPr txBox="1">
            <a:spLocks/>
          </p:cNvSpPr>
          <p:nvPr/>
        </p:nvSpPr>
        <p:spPr>
          <a:xfrm>
            <a:off x="691158" y="5940744"/>
            <a:ext cx="4574525" cy="34641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2000" dirty="0">
                <a:solidFill>
                  <a:srgbClr val="004155"/>
                </a:solidFill>
                <a:latin typeface="Avenir Book" panose="02000503020000020003" pitchFamily="2" charset="0"/>
                <a:ea typeface="Lato" panose="020F0502020204030203" pitchFamily="34" charset="0"/>
                <a:cs typeface="Lato" panose="020F0502020204030203" pitchFamily="34" charset="0"/>
              </a:rPr>
              <a:t>Danmarks Naturfredningsforening 2023</a:t>
            </a:r>
            <a:endParaRPr lang="en-DK" sz="2000" dirty="0">
              <a:solidFill>
                <a:srgbClr val="004155"/>
              </a:solidFill>
              <a:latin typeface="Avenir Book" panose="02000503020000020003" pitchFamily="2" charset="0"/>
              <a:ea typeface="Lato" panose="020F0502020204030203" pitchFamily="34" charset="0"/>
              <a:cs typeface="Lato" panose="020F0502020204030203" pitchFamily="34" charset="0"/>
            </a:endParaRPr>
          </a:p>
        </p:txBody>
      </p:sp>
      <p:pic>
        <p:nvPicPr>
          <p:cNvPr id="11" name="Picture 10" descr="A picture containing logo&#10;&#10;Description automatically generated">
            <a:extLst>
              <a:ext uri="{FF2B5EF4-FFF2-40B4-BE49-F238E27FC236}">
                <a16:creationId xmlns:a16="http://schemas.microsoft.com/office/drawing/2014/main" id="{C4522972-A48C-884B-B62A-A0048374E2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86904" y="5787754"/>
            <a:ext cx="1440936" cy="783869"/>
          </a:xfrm>
          <a:prstGeom prst="rect">
            <a:avLst/>
          </a:prstGeom>
        </p:spPr>
      </p:pic>
      <p:sp>
        <p:nvSpPr>
          <p:cNvPr id="2" name="Tekstfelt 1">
            <a:extLst>
              <a:ext uri="{FF2B5EF4-FFF2-40B4-BE49-F238E27FC236}">
                <a16:creationId xmlns:a16="http://schemas.microsoft.com/office/drawing/2014/main" id="{29615B8E-41A3-68C4-E755-FE2A7E6A8675}"/>
              </a:ext>
            </a:extLst>
          </p:cNvPr>
          <p:cNvSpPr txBox="1"/>
          <p:nvPr/>
        </p:nvSpPr>
        <p:spPr>
          <a:xfrm>
            <a:off x="754659" y="2230863"/>
            <a:ext cx="7916814" cy="954107"/>
          </a:xfrm>
          <a:prstGeom prst="rect">
            <a:avLst/>
          </a:prstGeom>
          <a:noFill/>
        </p:spPr>
        <p:txBody>
          <a:bodyPr wrap="square" rtlCol="0">
            <a:spAutoFit/>
          </a:bodyPr>
          <a:lstStyle/>
          <a:p>
            <a:r>
              <a:rPr lang="da-DK" sz="2800" i="1" dirty="0">
                <a:latin typeface="Merriweather" pitchFamily="2" charset="77"/>
                <a:ea typeface="Lato Semibold" panose="020F0502020204030203" pitchFamily="34" charset="0"/>
                <a:cs typeface="Lato Semibold" panose="020F0502020204030203" pitchFamily="34" charset="0"/>
              </a:rPr>
              <a:t>Dit forbrug af klodens ressourcer</a:t>
            </a:r>
          </a:p>
          <a:p>
            <a:endParaRPr lang="da-DK" sz="2800" dirty="0"/>
          </a:p>
        </p:txBody>
      </p:sp>
      <p:pic>
        <p:nvPicPr>
          <p:cNvPr id="4104" name="Picture 8" descr="Model der viser fire cirkler der hænger sammen og symboliserer rethink, reduce, reuse og recucle">
            <a:extLst>
              <a:ext uri="{FF2B5EF4-FFF2-40B4-BE49-F238E27FC236}">
                <a16:creationId xmlns:a16="http://schemas.microsoft.com/office/drawing/2014/main" id="{2F808639-9707-BC20-BB48-B64ECC47AF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5310" y="1580375"/>
            <a:ext cx="3826957" cy="3826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73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096000" y="1650229"/>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253283" y="166158"/>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2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5880386" y="1863386"/>
            <a:ext cx="5299500"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300" b="1" dirty="0">
                <a:solidFill>
                  <a:srgbClr val="004155"/>
                </a:solidFill>
                <a:latin typeface="Avenir Book" panose="02000503020000020003"/>
                <a:ea typeface="Lato" panose="020F0502020204030203" pitchFamily="34" charset="0"/>
                <a:cs typeface="Lato" panose="020F0502020204030203" pitchFamily="34" charset="0"/>
              </a:rPr>
              <a:t>En stor del af verdens CO2-udledninger stammer fra energi…</a:t>
            </a:r>
          </a:p>
          <a:p>
            <a:pPr marL="0" indent="0" algn="ctr">
              <a:buNone/>
            </a:pPr>
            <a:r>
              <a:rPr lang="da-DK" sz="2300" b="1" dirty="0">
                <a:solidFill>
                  <a:srgbClr val="004155"/>
                </a:solidFill>
                <a:latin typeface="Avenir Book" panose="02000503020000020003"/>
                <a:ea typeface="Lato" panose="020F0502020204030203" pitchFamily="34" charset="0"/>
                <a:cs typeface="Lato" panose="020F0502020204030203" pitchFamily="34" charset="0"/>
              </a:rPr>
              <a:t>…men hvor stor en andel af verdens CO2-udeledninger stammer fra materialer og produkter, som vi forbruger? </a:t>
            </a:r>
          </a:p>
          <a:p>
            <a:pPr marL="0" indent="0" algn="ctr">
              <a:buNone/>
            </a:pPr>
            <a:endParaRPr lang="da-DK" sz="2300" b="1"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9795687" y="12897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5132905" y="3921103"/>
            <a:ext cx="3268846" cy="1260148"/>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Næsten 30 %</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8666384" y="3936973"/>
            <a:ext cx="3268846" cy="1244278"/>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Næsten 40 %</a:t>
            </a:r>
          </a:p>
        </p:txBody>
      </p:sp>
      <p:pic>
        <p:nvPicPr>
          <p:cNvPr id="3" name="Billede 2">
            <a:extLst>
              <a:ext uri="{FF2B5EF4-FFF2-40B4-BE49-F238E27FC236}">
                <a16:creationId xmlns:a16="http://schemas.microsoft.com/office/drawing/2014/main" id="{8BDA0634-203F-8538-E76B-B8E80AC2EF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127"/>
            <a:ext cx="4868272" cy="6885127"/>
          </a:xfrm>
          <a:prstGeom prst="rect">
            <a:avLst/>
          </a:prstGeom>
        </p:spPr>
      </p:pic>
      <p:sp>
        <p:nvSpPr>
          <p:cNvPr id="8" name="Rektangel: afrundede hjørner 7">
            <a:extLst>
              <a:ext uri="{FF2B5EF4-FFF2-40B4-BE49-F238E27FC236}">
                <a16:creationId xmlns:a16="http://schemas.microsoft.com/office/drawing/2014/main" id="{853A7128-639B-10E7-32B3-3F2A322FD942}"/>
              </a:ext>
            </a:extLst>
          </p:cNvPr>
          <p:cNvSpPr/>
          <p:nvPr/>
        </p:nvSpPr>
        <p:spPr>
          <a:xfrm>
            <a:off x="5132905" y="5305021"/>
            <a:ext cx="3268846" cy="1260148"/>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 </a:t>
            </a:r>
            <a:r>
              <a:rPr lang="da-DK" sz="2000" dirty="0">
                <a:solidFill>
                  <a:schemeClr val="tx1"/>
                </a:solidFill>
                <a:latin typeface="Avenir Book" panose="02000503020000020003"/>
              </a:rPr>
              <a:t>Næsten 50 %</a:t>
            </a:r>
          </a:p>
        </p:txBody>
      </p:sp>
      <p:sp>
        <p:nvSpPr>
          <p:cNvPr id="9" name="Rektangel: afrundede hjørner 8">
            <a:extLst>
              <a:ext uri="{FF2B5EF4-FFF2-40B4-BE49-F238E27FC236}">
                <a16:creationId xmlns:a16="http://schemas.microsoft.com/office/drawing/2014/main" id="{0EE90D3E-1002-F0F7-1378-D25ECB8D35C6}"/>
              </a:ext>
            </a:extLst>
          </p:cNvPr>
          <p:cNvSpPr/>
          <p:nvPr/>
        </p:nvSpPr>
        <p:spPr>
          <a:xfrm>
            <a:off x="8666384" y="5350642"/>
            <a:ext cx="3268846" cy="1244278"/>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Næsten 60 %</a:t>
            </a:r>
          </a:p>
        </p:txBody>
      </p:sp>
    </p:spTree>
    <p:extLst>
      <p:ext uri="{BB962C8B-B14F-4D97-AF65-F5344CB8AC3E}">
        <p14:creationId xmlns:p14="http://schemas.microsoft.com/office/powerpoint/2010/main" val="2865596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096000" y="1650229"/>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253283" y="166158"/>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2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5880386" y="1863386"/>
            <a:ext cx="5299500"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300" b="1" dirty="0">
                <a:solidFill>
                  <a:srgbClr val="004155"/>
                </a:solidFill>
                <a:latin typeface="Avenir Book" panose="02000503020000020003"/>
                <a:ea typeface="Lato" panose="020F0502020204030203" pitchFamily="34" charset="0"/>
                <a:cs typeface="Lato" panose="020F0502020204030203" pitchFamily="34" charset="0"/>
              </a:rPr>
              <a:t>En stor del af verdens CO2-udledninger stammer fra energi…</a:t>
            </a:r>
          </a:p>
          <a:p>
            <a:pPr marL="0" indent="0" algn="ctr">
              <a:buNone/>
            </a:pPr>
            <a:r>
              <a:rPr lang="da-DK" sz="2300" b="1" dirty="0">
                <a:solidFill>
                  <a:srgbClr val="004155"/>
                </a:solidFill>
                <a:latin typeface="Avenir Book" panose="02000503020000020003"/>
                <a:ea typeface="Lato" panose="020F0502020204030203" pitchFamily="34" charset="0"/>
                <a:cs typeface="Lato" panose="020F0502020204030203" pitchFamily="34" charset="0"/>
              </a:rPr>
              <a:t>…men hvor stor en andel af verdens CO2-udeledninger stammer fra materialer og produkter, som vi forbruger? </a:t>
            </a:r>
          </a:p>
          <a:p>
            <a:pPr marL="0" indent="0" algn="ctr">
              <a:buNone/>
            </a:pPr>
            <a:endParaRPr lang="da-DK" sz="2300" b="1"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9795687" y="12897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5132905" y="3921103"/>
            <a:ext cx="3268846" cy="1260148"/>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Næsten 30 %</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8666384" y="3936973"/>
            <a:ext cx="3268846" cy="1244278"/>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Næsten 40 %</a:t>
            </a:r>
          </a:p>
        </p:txBody>
      </p:sp>
      <p:pic>
        <p:nvPicPr>
          <p:cNvPr id="3" name="Billede 2">
            <a:extLst>
              <a:ext uri="{FF2B5EF4-FFF2-40B4-BE49-F238E27FC236}">
                <a16:creationId xmlns:a16="http://schemas.microsoft.com/office/drawing/2014/main" id="{8BDA0634-203F-8538-E76B-B8E80AC2EF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127"/>
            <a:ext cx="4868272" cy="6885127"/>
          </a:xfrm>
          <a:prstGeom prst="rect">
            <a:avLst/>
          </a:prstGeom>
        </p:spPr>
      </p:pic>
      <p:sp>
        <p:nvSpPr>
          <p:cNvPr id="8" name="Rektangel: afrundede hjørner 7">
            <a:extLst>
              <a:ext uri="{FF2B5EF4-FFF2-40B4-BE49-F238E27FC236}">
                <a16:creationId xmlns:a16="http://schemas.microsoft.com/office/drawing/2014/main" id="{853A7128-639B-10E7-32B3-3F2A322FD942}"/>
              </a:ext>
            </a:extLst>
          </p:cNvPr>
          <p:cNvSpPr/>
          <p:nvPr/>
        </p:nvSpPr>
        <p:spPr>
          <a:xfrm>
            <a:off x="5132905" y="5305021"/>
            <a:ext cx="3268846" cy="1260148"/>
          </a:xfrm>
          <a:prstGeom prst="round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 </a:t>
            </a:r>
            <a:r>
              <a:rPr lang="da-DK" sz="2000" dirty="0">
                <a:solidFill>
                  <a:schemeClr val="tx1"/>
                </a:solidFill>
                <a:latin typeface="Avenir Book" panose="02000503020000020003"/>
              </a:rPr>
              <a:t>Næsten 50 %</a:t>
            </a:r>
          </a:p>
        </p:txBody>
      </p:sp>
      <p:sp>
        <p:nvSpPr>
          <p:cNvPr id="9" name="Rektangel: afrundede hjørner 8">
            <a:extLst>
              <a:ext uri="{FF2B5EF4-FFF2-40B4-BE49-F238E27FC236}">
                <a16:creationId xmlns:a16="http://schemas.microsoft.com/office/drawing/2014/main" id="{0EE90D3E-1002-F0F7-1378-D25ECB8D35C6}"/>
              </a:ext>
            </a:extLst>
          </p:cNvPr>
          <p:cNvSpPr/>
          <p:nvPr/>
        </p:nvSpPr>
        <p:spPr>
          <a:xfrm>
            <a:off x="8666384" y="5350642"/>
            <a:ext cx="3268846" cy="1244278"/>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Næsten 60 %</a:t>
            </a:r>
          </a:p>
        </p:txBody>
      </p:sp>
      <p:pic>
        <p:nvPicPr>
          <p:cNvPr id="10" name="Grafik 9" descr="Badge Flueben med massiv udfyldning">
            <a:extLst>
              <a:ext uri="{FF2B5EF4-FFF2-40B4-BE49-F238E27FC236}">
                <a16:creationId xmlns:a16="http://schemas.microsoft.com/office/drawing/2014/main" id="{10734410-CE16-59C0-1A57-CED5DA3E2F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63766" y="5849911"/>
            <a:ext cx="914400" cy="914400"/>
          </a:xfrm>
          <a:prstGeom prst="rect">
            <a:avLst/>
          </a:prstGeom>
        </p:spPr>
      </p:pic>
    </p:spTree>
    <p:extLst>
      <p:ext uri="{BB962C8B-B14F-4D97-AF65-F5344CB8AC3E}">
        <p14:creationId xmlns:p14="http://schemas.microsoft.com/office/powerpoint/2010/main" val="866129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811025"/>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465787" y="397038"/>
            <a:ext cx="5938822" cy="1306575"/>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Vi bør udfase brug-og-smid-væk-kulturen </a:t>
            </a:r>
          </a:p>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p:txBody>
      </p:sp>
      <p:pic>
        <p:nvPicPr>
          <p:cNvPr id="2" name="Billede 1">
            <a:extLst>
              <a:ext uri="{FF2B5EF4-FFF2-40B4-BE49-F238E27FC236}">
                <a16:creationId xmlns:a16="http://schemas.microsoft.com/office/drawing/2014/main" id="{71861DCF-9D20-E6FB-00B9-F4E4B1D719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694" r="33790"/>
          <a:stretch/>
        </p:blipFill>
        <p:spPr>
          <a:xfrm>
            <a:off x="7300351" y="0"/>
            <a:ext cx="4891649" cy="6858000"/>
          </a:xfrm>
          <a:prstGeom prst="rect">
            <a:avLst/>
          </a:prstGeom>
        </p:spPr>
      </p:pic>
      <p:sp>
        <p:nvSpPr>
          <p:cNvPr id="5" name="Tekstfelt 4">
            <a:extLst>
              <a:ext uri="{FF2B5EF4-FFF2-40B4-BE49-F238E27FC236}">
                <a16:creationId xmlns:a16="http://schemas.microsoft.com/office/drawing/2014/main" id="{CE0B93E3-F443-87DC-3ACF-B5D49DA41E41}"/>
              </a:ext>
            </a:extLst>
          </p:cNvPr>
          <p:cNvSpPr txBox="1"/>
          <p:nvPr/>
        </p:nvSpPr>
        <p:spPr>
          <a:xfrm>
            <a:off x="1894840" y="2467094"/>
            <a:ext cx="4754880" cy="3170099"/>
          </a:xfrm>
          <a:prstGeom prst="rect">
            <a:avLst/>
          </a:prstGeom>
          <a:noFill/>
        </p:spPr>
        <p:txBody>
          <a:bodyPr wrap="square">
            <a:spAutoFit/>
          </a:bodyPr>
          <a:lstStyle/>
          <a:p>
            <a:r>
              <a:rPr lang="da-DK" sz="2000" dirty="0">
                <a:solidFill>
                  <a:srgbClr val="004155"/>
                </a:solidFill>
                <a:latin typeface="Avenir Book" panose="02000503020000020003"/>
                <a:ea typeface="Lato" panose="020F0502020204030203" pitchFamily="34" charset="0"/>
                <a:cs typeface="Lato" panose="020F0502020204030203" pitchFamily="34" charset="0"/>
              </a:rPr>
              <a:t>Der kan i Danmark spares 7-9 millioner tons CO2 ved at udfase brug-og-smid-væk kulturen og designe, handle og tænke langt mere cirkulært end i dag.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Men klimakrisen er ikke den eneste krise, som vi lige nu står overfor.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Vi står også overfor en eskalerende natur- og biodiversitetskrise. </a:t>
            </a:r>
          </a:p>
        </p:txBody>
      </p:sp>
      <p:pic>
        <p:nvPicPr>
          <p:cNvPr id="6" name="Billede 5">
            <a:extLst>
              <a:ext uri="{FF2B5EF4-FFF2-40B4-BE49-F238E27FC236}">
                <a16:creationId xmlns:a16="http://schemas.microsoft.com/office/drawing/2014/main" id="{1455D1BA-6D81-2BBD-7D6D-3AAE6870FF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111"/>
          <a:stretch/>
        </p:blipFill>
        <p:spPr>
          <a:xfrm>
            <a:off x="881722" y="4922733"/>
            <a:ext cx="851674" cy="714460"/>
          </a:xfrm>
          <a:prstGeom prst="rect">
            <a:avLst/>
          </a:prstGeom>
        </p:spPr>
      </p:pic>
      <p:pic>
        <p:nvPicPr>
          <p:cNvPr id="7" name="Billede 6">
            <a:extLst>
              <a:ext uri="{FF2B5EF4-FFF2-40B4-BE49-F238E27FC236}">
                <a16:creationId xmlns:a16="http://schemas.microsoft.com/office/drawing/2014/main" id="{53E1F3D3-2D91-9831-0727-27B231B590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6852"/>
          <a:stretch/>
        </p:blipFill>
        <p:spPr>
          <a:xfrm>
            <a:off x="881722" y="4052143"/>
            <a:ext cx="733149" cy="609600"/>
          </a:xfrm>
          <a:prstGeom prst="rect">
            <a:avLst/>
          </a:prstGeom>
        </p:spPr>
      </p:pic>
      <p:pic>
        <p:nvPicPr>
          <p:cNvPr id="8" name="Billede 7">
            <a:extLst>
              <a:ext uri="{FF2B5EF4-FFF2-40B4-BE49-F238E27FC236}">
                <a16:creationId xmlns:a16="http://schemas.microsoft.com/office/drawing/2014/main" id="{77BAE55E-EB02-2718-A0A1-1672AED039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7037"/>
          <a:stretch/>
        </p:blipFill>
        <p:spPr>
          <a:xfrm>
            <a:off x="834161" y="2418188"/>
            <a:ext cx="780710" cy="647700"/>
          </a:xfrm>
          <a:prstGeom prst="rect">
            <a:avLst/>
          </a:prstGeom>
        </p:spPr>
      </p:pic>
    </p:spTree>
    <p:extLst>
      <p:ext uri="{BB962C8B-B14F-4D97-AF65-F5344CB8AC3E}">
        <p14:creationId xmlns:p14="http://schemas.microsoft.com/office/powerpoint/2010/main" val="1113994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3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531964" y="1983002"/>
            <a:ext cx="4965145"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400" b="1" dirty="0">
                <a:solidFill>
                  <a:srgbClr val="004155"/>
                </a:solidFill>
                <a:latin typeface="Avenir Book" panose="02000503020000020003"/>
                <a:ea typeface="Lato" panose="020F0502020204030203" pitchFamily="34" charset="0"/>
                <a:cs typeface="Lato" panose="020F0502020204030203" pitchFamily="34" charset="0"/>
              </a:rPr>
              <a:t>Hvor stor en andel af tabet af biodiversitet er udvinding og forarbejdning af vores ressourcer skyld i? </a:t>
            </a: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084466" y="36440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544114" y="3492956"/>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Ca. 20 %</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544114" y="5153069"/>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Ca. 65 %</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239868" y="3492955"/>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Ca. 35 %</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239868" y="5153069"/>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Ca. 90 %</a:t>
            </a:r>
          </a:p>
        </p:txBody>
      </p:sp>
      <p:pic>
        <p:nvPicPr>
          <p:cNvPr id="3" name="Billede 2">
            <a:extLst>
              <a:ext uri="{FF2B5EF4-FFF2-40B4-BE49-F238E27FC236}">
                <a16:creationId xmlns:a16="http://schemas.microsoft.com/office/drawing/2014/main" id="{4A6F4AA5-2F7B-F44D-57C6-F1FC9F91AE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15" r="18184" b="8178"/>
          <a:stretch/>
        </p:blipFill>
        <p:spPr>
          <a:xfrm>
            <a:off x="0" y="1"/>
            <a:ext cx="5708473" cy="6858000"/>
          </a:xfrm>
          <a:prstGeom prst="rect">
            <a:avLst/>
          </a:prstGeom>
        </p:spPr>
      </p:pic>
    </p:spTree>
    <p:extLst>
      <p:ext uri="{BB962C8B-B14F-4D97-AF65-F5344CB8AC3E}">
        <p14:creationId xmlns:p14="http://schemas.microsoft.com/office/powerpoint/2010/main" val="3275751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3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531964" y="1983002"/>
            <a:ext cx="4965145"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400" b="1" dirty="0">
                <a:solidFill>
                  <a:srgbClr val="004155"/>
                </a:solidFill>
                <a:latin typeface="Avenir Book" panose="02000503020000020003"/>
                <a:ea typeface="Lato" panose="020F0502020204030203" pitchFamily="34" charset="0"/>
                <a:cs typeface="Lato" panose="020F0502020204030203" pitchFamily="34" charset="0"/>
              </a:rPr>
              <a:t>Hvor stor en andel af tabet af biodiversitet er udvinding og forarbejdning af vores ressourcer skyld i? </a:t>
            </a: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084466" y="36440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544114" y="3492956"/>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Ca. 20 %</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544114" y="5153069"/>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Ca. 65 %</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239868" y="3492955"/>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Ca. 35 %</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239868" y="5153069"/>
            <a:ext cx="2390274" cy="1475873"/>
          </a:xfrm>
          <a:prstGeom prst="round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Ca. 90 %</a:t>
            </a:r>
          </a:p>
        </p:txBody>
      </p:sp>
      <p:pic>
        <p:nvPicPr>
          <p:cNvPr id="3" name="Billede 2">
            <a:extLst>
              <a:ext uri="{FF2B5EF4-FFF2-40B4-BE49-F238E27FC236}">
                <a16:creationId xmlns:a16="http://schemas.microsoft.com/office/drawing/2014/main" id="{4A6F4AA5-2F7B-F44D-57C6-F1FC9F91AE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15" r="18184" b="8178"/>
          <a:stretch/>
        </p:blipFill>
        <p:spPr>
          <a:xfrm>
            <a:off x="0" y="1"/>
            <a:ext cx="5708473" cy="6858000"/>
          </a:xfrm>
          <a:prstGeom prst="rect">
            <a:avLst/>
          </a:prstGeom>
        </p:spPr>
      </p:pic>
      <p:pic>
        <p:nvPicPr>
          <p:cNvPr id="8" name="Grafik 7" descr="Badge Flueben med massiv udfyldning">
            <a:extLst>
              <a:ext uri="{FF2B5EF4-FFF2-40B4-BE49-F238E27FC236}">
                <a16:creationId xmlns:a16="http://schemas.microsoft.com/office/drawing/2014/main" id="{4E954016-1037-E281-D7DD-A760B96868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91473" y="5891005"/>
            <a:ext cx="914400" cy="914400"/>
          </a:xfrm>
          <a:prstGeom prst="rect">
            <a:avLst/>
          </a:prstGeom>
        </p:spPr>
      </p:pic>
    </p:spTree>
    <p:extLst>
      <p:ext uri="{BB962C8B-B14F-4D97-AF65-F5344CB8AC3E}">
        <p14:creationId xmlns:p14="http://schemas.microsoft.com/office/powerpoint/2010/main" val="329520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a:off x="6509282" y="1376919"/>
            <a:ext cx="5022318" cy="65801"/>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6412409" y="711200"/>
            <a:ext cx="5585254" cy="13263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Tab af biodiversitet</a:t>
            </a:r>
            <a:endParaRPr lang="en-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23" name="Subtitle 2">
            <a:extLst>
              <a:ext uri="{FF2B5EF4-FFF2-40B4-BE49-F238E27FC236}">
                <a16:creationId xmlns:a16="http://schemas.microsoft.com/office/drawing/2014/main" id="{D1DF0AF0-7DBE-AA49-B533-3DD154C51E5A}"/>
              </a:ext>
            </a:extLst>
          </p:cNvPr>
          <p:cNvSpPr txBox="1">
            <a:spLocks/>
          </p:cNvSpPr>
          <p:nvPr/>
        </p:nvSpPr>
        <p:spPr>
          <a:xfrm>
            <a:off x="6580402" y="1860704"/>
            <a:ext cx="4951198" cy="11339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400" dirty="0">
                <a:solidFill>
                  <a:srgbClr val="004155"/>
                </a:solidFill>
                <a:latin typeface="Avenir Book" panose="02000503020000020003"/>
                <a:ea typeface="Lato" panose="020F0502020204030203" pitchFamily="34" charset="0"/>
                <a:cs typeface="Lato" panose="020F0502020204030203" pitchFamily="34" charset="0"/>
              </a:rPr>
              <a:t>Ifølge en FN rapport er udvinding og forarbejdning af naturressourcer skyld i mere end 90 pct. af tabet af biodiversitet. </a:t>
            </a:r>
          </a:p>
          <a:p>
            <a:endParaRPr lang="da-DK" sz="2400" dirty="0">
              <a:solidFill>
                <a:srgbClr val="004155"/>
              </a:solidFill>
              <a:latin typeface="Avenir Book" panose="02000503020000020003"/>
              <a:ea typeface="Lato" panose="020F0502020204030203" pitchFamily="34" charset="0"/>
              <a:cs typeface="Lato" panose="020F0502020204030203" pitchFamily="34" charset="0"/>
            </a:endParaRPr>
          </a:p>
          <a:p>
            <a:r>
              <a:rPr lang="da-DK" sz="2400" dirty="0">
                <a:solidFill>
                  <a:srgbClr val="004155"/>
                </a:solidFill>
                <a:latin typeface="Avenir Book" panose="02000503020000020003"/>
                <a:ea typeface="Lato" panose="020F0502020204030203" pitchFamily="34" charset="0"/>
                <a:cs typeface="Lato" panose="020F0502020204030203" pitchFamily="34" charset="0"/>
              </a:rPr>
              <a:t>Derfor skal vi altså til at tænke rigtig grundigt over vores daglige forbrug. </a:t>
            </a:r>
          </a:p>
          <a:p>
            <a:endParaRPr lang="da-DK" sz="2400" dirty="0">
              <a:solidFill>
                <a:srgbClr val="004155"/>
              </a:solidFill>
              <a:latin typeface="Avenir Book" panose="02000503020000020003"/>
              <a:ea typeface="Lato" panose="020F0502020204030203" pitchFamily="34" charset="0"/>
              <a:cs typeface="Lato" panose="020F0502020204030203" pitchFamily="34" charset="0"/>
            </a:endParaRPr>
          </a:p>
          <a:p>
            <a:r>
              <a:rPr lang="da-DK" sz="2400" dirty="0">
                <a:solidFill>
                  <a:srgbClr val="004155"/>
                </a:solidFill>
                <a:latin typeface="Avenir Book" panose="02000503020000020003"/>
                <a:ea typeface="Lato" panose="020F0502020204030203" pitchFamily="34" charset="0"/>
                <a:cs typeface="Lato" panose="020F0502020204030203" pitchFamily="34" charset="0"/>
              </a:rPr>
              <a:t>Har vi eksempelvis brug for en ny T-shirt eller kunne vi bytte eller låne tøj på byttemarkeder eller tøjbiblioteker. </a:t>
            </a:r>
          </a:p>
        </p:txBody>
      </p:sp>
      <p:pic>
        <p:nvPicPr>
          <p:cNvPr id="2" name="Billede 1">
            <a:extLst>
              <a:ext uri="{FF2B5EF4-FFF2-40B4-BE49-F238E27FC236}">
                <a16:creationId xmlns:a16="http://schemas.microsoft.com/office/drawing/2014/main" id="{53E63B40-AA87-AC47-2FFB-20E739BA50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063" r="17624"/>
          <a:stretch/>
        </p:blipFill>
        <p:spPr>
          <a:xfrm>
            <a:off x="-53135" y="0"/>
            <a:ext cx="6167547" cy="6858000"/>
          </a:xfrm>
          <a:prstGeom prst="rect">
            <a:avLst/>
          </a:prstGeom>
        </p:spPr>
      </p:pic>
    </p:spTree>
    <p:extLst>
      <p:ext uri="{BB962C8B-B14F-4D97-AF65-F5344CB8AC3E}">
        <p14:creationId xmlns:p14="http://schemas.microsoft.com/office/powerpoint/2010/main" val="2944515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4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531964" y="1983002"/>
            <a:ext cx="4965145"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400" b="1" dirty="0">
                <a:solidFill>
                  <a:srgbClr val="004155"/>
                </a:solidFill>
                <a:latin typeface="Avenir Book" panose="02000503020000020003"/>
                <a:ea typeface="Lato" panose="020F0502020204030203" pitchFamily="34" charset="0"/>
                <a:cs typeface="Lato" panose="020F0502020204030203" pitchFamily="34" charset="0"/>
              </a:rPr>
              <a:t>Hvor mange liter vand bliver der i gennemsnit brugt til at producere en T-shirt? </a:t>
            </a: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084466" y="36440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544114" y="3320236"/>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Ca. 10 liter</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544114" y="4980349"/>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Ca. 1400 liter</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239868" y="3320235"/>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Ca. 500 liter</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239868" y="4980349"/>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Ca. 3200 liter</a:t>
            </a:r>
          </a:p>
        </p:txBody>
      </p:sp>
      <p:pic>
        <p:nvPicPr>
          <p:cNvPr id="9" name="Billede 8">
            <a:extLst>
              <a:ext uri="{FF2B5EF4-FFF2-40B4-BE49-F238E27FC236}">
                <a16:creationId xmlns:a16="http://schemas.microsoft.com/office/drawing/2014/main" id="{A96F0311-1F6F-8946-A01E-A1DB7AA329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9415"/>
          <a:stretch/>
        </p:blipFill>
        <p:spPr>
          <a:xfrm>
            <a:off x="0" y="-1"/>
            <a:ext cx="5821680" cy="6864265"/>
          </a:xfrm>
          <a:prstGeom prst="rect">
            <a:avLst/>
          </a:prstGeom>
        </p:spPr>
      </p:pic>
    </p:spTree>
    <p:extLst>
      <p:ext uri="{BB962C8B-B14F-4D97-AF65-F5344CB8AC3E}">
        <p14:creationId xmlns:p14="http://schemas.microsoft.com/office/powerpoint/2010/main" val="2748648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4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531964" y="1983002"/>
            <a:ext cx="4965145"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400" b="1" dirty="0">
                <a:solidFill>
                  <a:srgbClr val="004155"/>
                </a:solidFill>
                <a:latin typeface="Avenir Book" panose="02000503020000020003"/>
                <a:ea typeface="Lato" panose="020F0502020204030203" pitchFamily="34" charset="0"/>
                <a:cs typeface="Lato" panose="020F0502020204030203" pitchFamily="34" charset="0"/>
              </a:rPr>
              <a:t>Hvor mange liter vand bliver der i gennemsnit brugt til at producere en T-shirt? </a:t>
            </a: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084466" y="36440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544114" y="3320236"/>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Ca. 10 liter</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544114" y="4980349"/>
            <a:ext cx="2390274" cy="1475873"/>
          </a:xfrm>
          <a:prstGeom prst="round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Ca. 1400 liter</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239868" y="3320235"/>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Ca. 500 liter</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239868" y="4980349"/>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Ca. 3200 liter</a:t>
            </a:r>
          </a:p>
        </p:txBody>
      </p:sp>
      <p:pic>
        <p:nvPicPr>
          <p:cNvPr id="8" name="Grafik 7" descr="Badge Flueben med massiv udfyldning">
            <a:extLst>
              <a:ext uri="{FF2B5EF4-FFF2-40B4-BE49-F238E27FC236}">
                <a16:creationId xmlns:a16="http://schemas.microsoft.com/office/drawing/2014/main" id="{4E954016-1037-E281-D7DD-A760B96868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61755" y="5726062"/>
            <a:ext cx="914400" cy="914400"/>
          </a:xfrm>
          <a:prstGeom prst="rect">
            <a:avLst/>
          </a:prstGeom>
        </p:spPr>
      </p:pic>
      <p:pic>
        <p:nvPicPr>
          <p:cNvPr id="9" name="Billede 8">
            <a:extLst>
              <a:ext uri="{FF2B5EF4-FFF2-40B4-BE49-F238E27FC236}">
                <a16:creationId xmlns:a16="http://schemas.microsoft.com/office/drawing/2014/main" id="{A96F0311-1F6F-8946-A01E-A1DB7AA329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9415"/>
          <a:stretch/>
        </p:blipFill>
        <p:spPr>
          <a:xfrm>
            <a:off x="0" y="-1"/>
            <a:ext cx="5821680" cy="6864265"/>
          </a:xfrm>
          <a:prstGeom prst="rect">
            <a:avLst/>
          </a:prstGeom>
        </p:spPr>
      </p:pic>
    </p:spTree>
    <p:extLst>
      <p:ext uri="{BB962C8B-B14F-4D97-AF65-F5344CB8AC3E}">
        <p14:creationId xmlns:p14="http://schemas.microsoft.com/office/powerpoint/2010/main" val="205158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811025"/>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465787" y="397038"/>
            <a:ext cx="5938822" cy="1306575"/>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Vi bør udfase brug-og-smid-væk-kulturen </a:t>
            </a:r>
          </a:p>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5" name="Tekstfelt 4">
            <a:extLst>
              <a:ext uri="{FF2B5EF4-FFF2-40B4-BE49-F238E27FC236}">
                <a16:creationId xmlns:a16="http://schemas.microsoft.com/office/drawing/2014/main" id="{CE0B93E3-F443-87DC-3ACF-B5D49DA41E41}"/>
              </a:ext>
            </a:extLst>
          </p:cNvPr>
          <p:cNvSpPr txBox="1"/>
          <p:nvPr/>
        </p:nvSpPr>
        <p:spPr>
          <a:xfrm>
            <a:off x="1532069" y="2059757"/>
            <a:ext cx="4872539" cy="4401205"/>
          </a:xfrm>
          <a:prstGeom prst="rect">
            <a:avLst/>
          </a:prstGeom>
          <a:noFill/>
        </p:spPr>
        <p:txBody>
          <a:bodyPr wrap="square">
            <a:spAutoFit/>
          </a:bodyPr>
          <a:lstStyle/>
          <a:p>
            <a:r>
              <a:rPr lang="da-DK" sz="2000" dirty="0">
                <a:solidFill>
                  <a:srgbClr val="004155"/>
                </a:solidFill>
                <a:latin typeface="Avenir Book" panose="02000503020000020003"/>
                <a:ea typeface="Lato" panose="020F0502020204030203" pitchFamily="34" charset="0"/>
                <a:cs typeface="Lato" panose="020F0502020204030203" pitchFamily="34" charset="0"/>
              </a:rPr>
              <a:t>De 1400 liter vand, som der bruges til at lave en T-shirt, svarer til 10 fyldte badekar.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Herudover bliver der brugt ca. ½ -1 kg. kemikalier.</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Ca. 4-5 kg. CO2.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Udover tekstilproduktion, som er utrolig belastende for vores miljø, så er plastik også en af de store miljøsynder.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Vi bruger i Danmark ca. 35 kg. plastik hvert år pr. person. </a:t>
            </a:r>
          </a:p>
        </p:txBody>
      </p:sp>
      <p:pic>
        <p:nvPicPr>
          <p:cNvPr id="3" name="Billede 2">
            <a:extLst>
              <a:ext uri="{FF2B5EF4-FFF2-40B4-BE49-F238E27FC236}">
                <a16:creationId xmlns:a16="http://schemas.microsoft.com/office/drawing/2014/main" id="{0BB2A705-A670-D634-4487-63019BD5A5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213" r="30612"/>
          <a:stretch/>
        </p:blipFill>
        <p:spPr>
          <a:xfrm>
            <a:off x="6929689" y="-1697"/>
            <a:ext cx="5262311" cy="6853178"/>
          </a:xfrm>
          <a:prstGeom prst="rect">
            <a:avLst/>
          </a:prstGeom>
        </p:spPr>
      </p:pic>
      <p:pic>
        <p:nvPicPr>
          <p:cNvPr id="4" name="Billede 3">
            <a:extLst>
              <a:ext uri="{FF2B5EF4-FFF2-40B4-BE49-F238E27FC236}">
                <a16:creationId xmlns:a16="http://schemas.microsoft.com/office/drawing/2014/main" id="{AA59BEE9-AFC4-0687-009D-745158B78B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737"/>
          <a:stretch/>
        </p:blipFill>
        <p:spPr>
          <a:xfrm>
            <a:off x="657616" y="2953980"/>
            <a:ext cx="755686" cy="644322"/>
          </a:xfrm>
          <a:prstGeom prst="rect">
            <a:avLst/>
          </a:prstGeom>
        </p:spPr>
      </p:pic>
      <p:pic>
        <p:nvPicPr>
          <p:cNvPr id="9" name="Billede 8">
            <a:extLst>
              <a:ext uri="{FF2B5EF4-FFF2-40B4-BE49-F238E27FC236}">
                <a16:creationId xmlns:a16="http://schemas.microsoft.com/office/drawing/2014/main" id="{E89AE24D-3393-95A9-B1DD-BE9A90D331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263"/>
          <a:stretch/>
        </p:blipFill>
        <p:spPr>
          <a:xfrm>
            <a:off x="748043" y="2115811"/>
            <a:ext cx="574832" cy="487094"/>
          </a:xfrm>
          <a:prstGeom prst="rect">
            <a:avLst/>
          </a:prstGeom>
        </p:spPr>
      </p:pic>
      <p:pic>
        <p:nvPicPr>
          <p:cNvPr id="11" name="Billede 10">
            <a:extLst>
              <a:ext uri="{FF2B5EF4-FFF2-40B4-BE49-F238E27FC236}">
                <a16:creationId xmlns:a16="http://schemas.microsoft.com/office/drawing/2014/main" id="{1D2B69D2-D82E-2523-94AF-8F78A2A7B9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7037"/>
          <a:stretch/>
        </p:blipFill>
        <p:spPr>
          <a:xfrm>
            <a:off x="691277" y="3735070"/>
            <a:ext cx="688363" cy="571086"/>
          </a:xfrm>
          <a:prstGeom prst="rect">
            <a:avLst/>
          </a:prstGeom>
        </p:spPr>
      </p:pic>
      <p:pic>
        <p:nvPicPr>
          <p:cNvPr id="12" name="Billede 11">
            <a:extLst>
              <a:ext uri="{FF2B5EF4-FFF2-40B4-BE49-F238E27FC236}">
                <a16:creationId xmlns:a16="http://schemas.microsoft.com/office/drawing/2014/main" id="{7342D2F8-55D9-F408-19B7-FEAC688BB4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5965"/>
          <a:stretch/>
        </p:blipFill>
        <p:spPr>
          <a:xfrm>
            <a:off x="675201" y="4588009"/>
            <a:ext cx="688363" cy="578466"/>
          </a:xfrm>
          <a:prstGeom prst="rect">
            <a:avLst/>
          </a:prstGeom>
        </p:spPr>
      </p:pic>
      <p:pic>
        <p:nvPicPr>
          <p:cNvPr id="13" name="Billede 12">
            <a:extLst>
              <a:ext uri="{FF2B5EF4-FFF2-40B4-BE49-F238E27FC236}">
                <a16:creationId xmlns:a16="http://schemas.microsoft.com/office/drawing/2014/main" id="{D9E88AD2-ECC6-7835-54FB-0A447A48FA9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4386"/>
          <a:stretch/>
        </p:blipFill>
        <p:spPr>
          <a:xfrm>
            <a:off x="607618" y="5666376"/>
            <a:ext cx="772022" cy="660959"/>
          </a:xfrm>
          <a:prstGeom prst="rect">
            <a:avLst/>
          </a:prstGeom>
        </p:spPr>
      </p:pic>
    </p:spTree>
    <p:extLst>
      <p:ext uri="{BB962C8B-B14F-4D97-AF65-F5344CB8AC3E}">
        <p14:creationId xmlns:p14="http://schemas.microsoft.com/office/powerpoint/2010/main" val="2066165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5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435091" y="2020377"/>
            <a:ext cx="4965145"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400" b="1" dirty="0">
                <a:solidFill>
                  <a:srgbClr val="004155"/>
                </a:solidFill>
                <a:latin typeface="Avenir Book" panose="02000503020000020003"/>
                <a:ea typeface="Lato" panose="020F0502020204030203" pitchFamily="34" charset="0"/>
                <a:cs typeface="Lato" panose="020F0502020204030203" pitchFamily="34" charset="0"/>
              </a:rPr>
              <a:t>Hvor mange procent af den plastemballage som vi bruger i Danmark bliver genanvendt? </a:t>
            </a: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084466" y="36440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447241" y="3357611"/>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Ca. 20 %</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447241" y="5017724"/>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Ca. 50 %</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142995" y="3357610"/>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Ca. 30 %</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142995" y="5017724"/>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Ca. 80 %</a:t>
            </a:r>
          </a:p>
        </p:txBody>
      </p:sp>
      <p:pic>
        <p:nvPicPr>
          <p:cNvPr id="3" name="Billede 2">
            <a:extLst>
              <a:ext uri="{FF2B5EF4-FFF2-40B4-BE49-F238E27FC236}">
                <a16:creationId xmlns:a16="http://schemas.microsoft.com/office/drawing/2014/main" id="{2F52EACE-65AA-3B0A-ECB1-279D053529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94" t="2523" r="26977" b="6319"/>
          <a:stretch/>
        </p:blipFill>
        <p:spPr>
          <a:xfrm>
            <a:off x="-25483" y="-1"/>
            <a:ext cx="5733956" cy="6846863"/>
          </a:xfrm>
          <a:prstGeom prst="rect">
            <a:avLst/>
          </a:prstGeom>
        </p:spPr>
      </p:pic>
    </p:spTree>
    <p:extLst>
      <p:ext uri="{BB962C8B-B14F-4D97-AF65-F5344CB8AC3E}">
        <p14:creationId xmlns:p14="http://schemas.microsoft.com/office/powerpoint/2010/main" val="2915880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615797" y="590123"/>
            <a:ext cx="8591143" cy="513938"/>
          </a:xfrm>
        </p:spPr>
        <p:txBody>
          <a:bodyPr anchor="t">
            <a:noAutofit/>
          </a:bodyPr>
          <a:lstStyle/>
          <a:p>
            <a:pPr algn="l"/>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EM i skrald</a:t>
            </a:r>
            <a:endParaRPr lang="en-DK" sz="4000" dirty="0">
              <a:solidFill>
                <a:srgbClr val="005268"/>
              </a:solidFill>
              <a:latin typeface="Merriweather Light" pitchFamily="2" charset="77"/>
              <a:ea typeface="Lato Heavy" panose="020F0502020204030203" pitchFamily="34" charset="0"/>
              <a:cs typeface="Lato Heavy" panose="020F0502020204030203" pitchFamily="34" charset="0"/>
            </a:endParaRP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4106" y="41204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15797" y="1248251"/>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3" name="Onlinemedier 14" title="Danmark er Europamestre ... i skrald!">
            <a:hlinkClick r:id="" action="ppaction://media"/>
            <a:extLst>
              <a:ext uri="{FF2B5EF4-FFF2-40B4-BE49-F238E27FC236}">
                <a16:creationId xmlns:a16="http://schemas.microsoft.com/office/drawing/2014/main" id="{BCDFEA42-0E3F-4A25-74EB-74707C03C4FE}"/>
              </a:ext>
            </a:extLst>
          </p:cNvPr>
          <p:cNvPicPr>
            <a:picLocks noRot="1" noChangeAspect="1"/>
          </p:cNvPicPr>
          <p:nvPr>
            <a:videoFile r:link="rId1"/>
          </p:nvPr>
        </p:nvPicPr>
        <p:blipFill>
          <a:blip r:embed="rId5"/>
          <a:stretch>
            <a:fillRect/>
          </a:stretch>
        </p:blipFill>
        <p:spPr>
          <a:xfrm>
            <a:off x="2647669" y="1438160"/>
            <a:ext cx="6896659" cy="5172494"/>
          </a:xfrm>
          <a:prstGeom prst="rect">
            <a:avLst/>
          </a:prstGeom>
        </p:spPr>
      </p:pic>
    </p:spTree>
    <p:extLst>
      <p:ext uri="{BB962C8B-B14F-4D97-AF65-F5344CB8AC3E}">
        <p14:creationId xmlns:p14="http://schemas.microsoft.com/office/powerpoint/2010/main" val="20304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606746" y="426130"/>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5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435091" y="2020377"/>
            <a:ext cx="4965145"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400" b="1" dirty="0">
                <a:solidFill>
                  <a:srgbClr val="004155"/>
                </a:solidFill>
                <a:latin typeface="Avenir Book" panose="02000503020000020003"/>
                <a:ea typeface="Lato" panose="020F0502020204030203" pitchFamily="34" charset="0"/>
                <a:cs typeface="Lato" panose="020F0502020204030203" pitchFamily="34" charset="0"/>
              </a:rPr>
              <a:t>Hvor mange procent af den plastemballage som vi bruger i Danmark bliver genanvendt? </a:t>
            </a: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084466" y="36440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447241" y="3357611"/>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Ca. 20 %</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447241" y="5017724"/>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Ca. 50 %</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142995" y="3357610"/>
            <a:ext cx="2390274" cy="1475873"/>
          </a:xfrm>
          <a:prstGeom prst="round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Ca. 30 %</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142995" y="5017724"/>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Ca. 80 %</a:t>
            </a:r>
          </a:p>
        </p:txBody>
      </p:sp>
      <p:pic>
        <p:nvPicPr>
          <p:cNvPr id="3" name="Billede 2">
            <a:extLst>
              <a:ext uri="{FF2B5EF4-FFF2-40B4-BE49-F238E27FC236}">
                <a16:creationId xmlns:a16="http://schemas.microsoft.com/office/drawing/2014/main" id="{2F52EACE-65AA-3B0A-ECB1-279D053529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94" t="2523" r="26977" b="6319"/>
          <a:stretch/>
        </p:blipFill>
        <p:spPr>
          <a:xfrm>
            <a:off x="-25483" y="-1"/>
            <a:ext cx="5733956" cy="6846863"/>
          </a:xfrm>
          <a:prstGeom prst="rect">
            <a:avLst/>
          </a:prstGeom>
        </p:spPr>
      </p:pic>
      <p:pic>
        <p:nvPicPr>
          <p:cNvPr id="8" name="Grafik 7" descr="Badge Flueben med massiv udfyldning">
            <a:extLst>
              <a:ext uri="{FF2B5EF4-FFF2-40B4-BE49-F238E27FC236}">
                <a16:creationId xmlns:a16="http://schemas.microsoft.com/office/drawing/2014/main" id="{7AEC66C6-BF32-BA9A-8E77-D322AF3147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57304" y="4103324"/>
            <a:ext cx="914400" cy="914400"/>
          </a:xfrm>
          <a:prstGeom prst="rect">
            <a:avLst/>
          </a:prstGeom>
        </p:spPr>
      </p:pic>
    </p:spTree>
    <p:extLst>
      <p:ext uri="{BB962C8B-B14F-4D97-AF65-F5344CB8AC3E}">
        <p14:creationId xmlns:p14="http://schemas.microsoft.com/office/powerpoint/2010/main" val="2743137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623977" y="750733"/>
            <a:ext cx="8591143" cy="513938"/>
          </a:xfrm>
        </p:spPr>
        <p:txBody>
          <a:bodyPr anchor="t">
            <a:noAutofit/>
          </a:bodyPr>
          <a:lstStyle/>
          <a:p>
            <a:pPr algn="l"/>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Klimaklog – plastik</a:t>
            </a:r>
            <a:br>
              <a:rPr lang="en-DK" sz="4000" b="1" dirty="0">
                <a:solidFill>
                  <a:srgbClr val="005268"/>
                </a:solidFill>
                <a:latin typeface="Merriweather" pitchFamily="2" charset="77"/>
                <a:ea typeface="Lato Heavy" panose="020F0502020204030203" pitchFamily="34" charset="0"/>
                <a:cs typeface="Lato Heavy" panose="020F0502020204030203" pitchFamily="34" charset="0"/>
              </a:rPr>
            </a:br>
            <a:endParaRPr lang="en-DK" sz="4000" dirty="0">
              <a:solidFill>
                <a:srgbClr val="005268"/>
              </a:solidFill>
              <a:latin typeface="Merriweather Light" pitchFamily="2" charset="77"/>
              <a:ea typeface="Lato Heavy" panose="020F0502020204030203" pitchFamily="34" charset="0"/>
              <a:cs typeface="Lato Heavy" panose="020F0502020204030203" pitchFamily="34" charset="0"/>
            </a:endParaRP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07618" y="1634331"/>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3" name="Onlinemedier 2" title="Hvorfor og hvordan er plastik et problem for miljøet?">
            <a:hlinkClick r:id="" action="ppaction://media"/>
            <a:extLst>
              <a:ext uri="{FF2B5EF4-FFF2-40B4-BE49-F238E27FC236}">
                <a16:creationId xmlns:a16="http://schemas.microsoft.com/office/drawing/2014/main" id="{44D67BA7-1DAC-E7DE-C4D0-25DF9407D40F}"/>
              </a:ext>
            </a:extLst>
          </p:cNvPr>
          <p:cNvPicPr>
            <a:picLocks noRot="1" noChangeAspect="1"/>
          </p:cNvPicPr>
          <p:nvPr>
            <a:videoFile r:link="rId1"/>
          </p:nvPr>
        </p:nvPicPr>
        <p:blipFill>
          <a:blip r:embed="rId5"/>
          <a:stretch>
            <a:fillRect/>
          </a:stretch>
        </p:blipFill>
        <p:spPr>
          <a:xfrm>
            <a:off x="2034018" y="1808600"/>
            <a:ext cx="8399982" cy="4745990"/>
          </a:xfrm>
          <a:prstGeom prst="rect">
            <a:avLst/>
          </a:prstGeom>
        </p:spPr>
      </p:pic>
    </p:spTree>
    <p:extLst>
      <p:ext uri="{BB962C8B-B14F-4D97-AF65-F5344CB8AC3E}">
        <p14:creationId xmlns:p14="http://schemas.microsoft.com/office/powerpoint/2010/main" val="128771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465787" y="303065"/>
            <a:ext cx="5938822" cy="994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Plast i naturen </a:t>
            </a:r>
          </a:p>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5" name="Tekstfelt 4">
            <a:extLst>
              <a:ext uri="{FF2B5EF4-FFF2-40B4-BE49-F238E27FC236}">
                <a16:creationId xmlns:a16="http://schemas.microsoft.com/office/drawing/2014/main" id="{CE0B93E3-F443-87DC-3ACF-B5D49DA41E41}"/>
              </a:ext>
            </a:extLst>
          </p:cNvPr>
          <p:cNvSpPr txBox="1"/>
          <p:nvPr/>
        </p:nvSpPr>
        <p:spPr>
          <a:xfrm>
            <a:off x="1125531" y="1627773"/>
            <a:ext cx="6086016" cy="5078313"/>
          </a:xfrm>
          <a:prstGeom prst="rect">
            <a:avLst/>
          </a:prstGeom>
          <a:noFill/>
        </p:spPr>
        <p:txBody>
          <a:bodyPr wrap="square">
            <a:spAutoFit/>
          </a:bodyPr>
          <a:lstStyle/>
          <a:p>
            <a:r>
              <a:rPr lang="da-DK" dirty="0">
                <a:solidFill>
                  <a:srgbClr val="004155"/>
                </a:solidFill>
                <a:latin typeface="Avenir Book" panose="02000503020000020003"/>
                <a:ea typeface="Lato" panose="020F0502020204030203" pitchFamily="34" charset="0"/>
                <a:cs typeface="Lato" panose="020F0502020204030203" pitchFamily="34" charset="0"/>
              </a:rPr>
              <a:t>Hvad sker der med de resterende 70 % af plastemballagen – en del havner i naturen! </a:t>
            </a:r>
          </a:p>
          <a:p>
            <a:r>
              <a:rPr lang="da-DK" dirty="0">
                <a:solidFill>
                  <a:srgbClr val="004155"/>
                </a:solidFill>
                <a:latin typeface="Avenir Book" panose="02000503020000020003"/>
                <a:ea typeface="Lato" panose="020F0502020204030203" pitchFamily="34" charset="0"/>
                <a:cs typeface="Lato" panose="020F0502020204030203" pitchFamily="34" charset="0"/>
              </a:rPr>
              <a:t> </a:t>
            </a:r>
          </a:p>
          <a:p>
            <a:r>
              <a:rPr lang="da-DK" dirty="0">
                <a:solidFill>
                  <a:srgbClr val="004155"/>
                </a:solidFill>
                <a:latin typeface="Avenir Book" panose="02000503020000020003"/>
                <a:ea typeface="Lato" panose="020F0502020204030203" pitchFamily="34" charset="0"/>
                <a:cs typeface="Lato" panose="020F0502020204030203" pitchFamily="34" charset="0"/>
              </a:rPr>
              <a:t>Hvorfor er det et problem at smide affald, herunder plastik, i naturen? </a:t>
            </a:r>
          </a:p>
          <a:p>
            <a:endParaRPr lang="da-DK" dirty="0">
              <a:solidFill>
                <a:srgbClr val="004155"/>
              </a:solidFill>
              <a:latin typeface="Avenir Book" panose="02000503020000020003"/>
              <a:ea typeface="Lato" panose="020F0502020204030203" pitchFamily="34" charset="0"/>
              <a:cs typeface="Lato" panose="020F0502020204030203" pitchFamily="34" charset="0"/>
            </a:endParaRPr>
          </a:p>
          <a:p>
            <a:r>
              <a:rPr lang="da-DK" dirty="0">
                <a:solidFill>
                  <a:srgbClr val="004155"/>
                </a:solidFill>
                <a:latin typeface="Avenir Book" panose="02000503020000020003"/>
                <a:ea typeface="Lato" panose="020F0502020204030203" pitchFamily="34" charset="0"/>
                <a:cs typeface="Lato" panose="020F0502020204030203" pitchFamily="34" charset="0"/>
              </a:rPr>
              <a:t>Et problem for vores miljø: Plast tager flere hundrede år om at blive nedbrudt i naturen og bliver med tiden til mikroplast. F.eks. har mundbind en nedbrydningstid på ca. 450 år. </a:t>
            </a:r>
          </a:p>
          <a:p>
            <a:endParaRPr lang="da-DK" dirty="0">
              <a:solidFill>
                <a:srgbClr val="004155"/>
              </a:solidFill>
              <a:latin typeface="Avenir Book" panose="02000503020000020003"/>
              <a:ea typeface="Lato" panose="020F0502020204030203" pitchFamily="34" charset="0"/>
              <a:cs typeface="Lato" panose="020F0502020204030203" pitchFamily="34" charset="0"/>
            </a:endParaRPr>
          </a:p>
          <a:p>
            <a:r>
              <a:rPr lang="da-DK" dirty="0">
                <a:solidFill>
                  <a:srgbClr val="004155"/>
                </a:solidFill>
                <a:latin typeface="Avenir Book" panose="02000503020000020003"/>
                <a:ea typeface="Lato" panose="020F0502020204030203" pitchFamily="34" charset="0"/>
                <a:cs typeface="Lato" panose="020F0502020204030203" pitchFamily="34" charset="0"/>
              </a:rPr>
              <a:t>Et problem for dyrene: Dyrene forveksler plastik med mad og dør af sult. Halvdelen af klodens skildpadder og 90 procent af alle havfugle har plast i maven. </a:t>
            </a:r>
          </a:p>
          <a:p>
            <a:endParaRPr lang="da-DK" dirty="0">
              <a:solidFill>
                <a:srgbClr val="004155"/>
              </a:solidFill>
              <a:latin typeface="Avenir Book" panose="02000503020000020003"/>
              <a:ea typeface="Lato" panose="020F0502020204030203" pitchFamily="34" charset="0"/>
              <a:cs typeface="Lato" panose="020F0502020204030203" pitchFamily="34" charset="0"/>
            </a:endParaRPr>
          </a:p>
          <a:p>
            <a:r>
              <a:rPr lang="da-DK" dirty="0">
                <a:solidFill>
                  <a:srgbClr val="004155"/>
                </a:solidFill>
                <a:latin typeface="Avenir Book" panose="02000503020000020003"/>
                <a:ea typeface="Lato" panose="020F0502020204030203" pitchFamily="34" charset="0"/>
                <a:cs typeface="Lato" panose="020F0502020204030203" pitchFamily="34" charset="0"/>
              </a:rPr>
              <a:t>Et problem for vores sundhed: Mikroplast bliver optaget i fødekæden og kan ende i vores mad, ligesom det kan havne i vores drikkevand. Vi spiser ca. 50.000 mikroplast-partikler om året. </a:t>
            </a:r>
          </a:p>
        </p:txBody>
      </p:sp>
      <p:pic>
        <p:nvPicPr>
          <p:cNvPr id="2" name="Billede 1">
            <a:extLst>
              <a:ext uri="{FF2B5EF4-FFF2-40B4-BE49-F238E27FC236}">
                <a16:creationId xmlns:a16="http://schemas.microsoft.com/office/drawing/2014/main" id="{17C37923-34DE-FADC-5426-56B605EF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988"/>
          <a:stretch/>
        </p:blipFill>
        <p:spPr>
          <a:xfrm>
            <a:off x="7315201" y="0"/>
            <a:ext cx="4876800" cy="6867236"/>
          </a:xfrm>
          <a:prstGeom prst="rect">
            <a:avLst/>
          </a:prstGeom>
        </p:spPr>
      </p:pic>
      <p:pic>
        <p:nvPicPr>
          <p:cNvPr id="6" name="Billede 5">
            <a:extLst>
              <a:ext uri="{FF2B5EF4-FFF2-40B4-BE49-F238E27FC236}">
                <a16:creationId xmlns:a16="http://schemas.microsoft.com/office/drawing/2014/main" id="{46B422FD-8446-0772-8158-E331592718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807"/>
          <a:stretch/>
        </p:blipFill>
        <p:spPr>
          <a:xfrm>
            <a:off x="525525" y="2552557"/>
            <a:ext cx="578103" cy="504065"/>
          </a:xfrm>
          <a:prstGeom prst="rect">
            <a:avLst/>
          </a:prstGeom>
        </p:spPr>
      </p:pic>
      <p:pic>
        <p:nvPicPr>
          <p:cNvPr id="7" name="Billede 6">
            <a:extLst>
              <a:ext uri="{FF2B5EF4-FFF2-40B4-BE49-F238E27FC236}">
                <a16:creationId xmlns:a16="http://schemas.microsoft.com/office/drawing/2014/main" id="{BDBC9210-37D3-9AEB-C290-93748AD216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088"/>
          <a:stretch/>
        </p:blipFill>
        <p:spPr>
          <a:xfrm>
            <a:off x="525525" y="1673492"/>
            <a:ext cx="673811" cy="572149"/>
          </a:xfrm>
          <a:prstGeom prst="rect">
            <a:avLst/>
          </a:prstGeom>
        </p:spPr>
      </p:pic>
      <p:pic>
        <p:nvPicPr>
          <p:cNvPr id="8" name="Billede 7">
            <a:extLst>
              <a:ext uri="{FF2B5EF4-FFF2-40B4-BE49-F238E27FC236}">
                <a16:creationId xmlns:a16="http://schemas.microsoft.com/office/drawing/2014/main" id="{851F1E90-9197-E46F-8229-64A9C7C9A8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111"/>
          <a:stretch/>
        </p:blipFill>
        <p:spPr>
          <a:xfrm>
            <a:off x="368534" y="3333382"/>
            <a:ext cx="792910" cy="665163"/>
          </a:xfrm>
          <a:prstGeom prst="rect">
            <a:avLst/>
          </a:prstGeom>
        </p:spPr>
      </p:pic>
      <p:pic>
        <p:nvPicPr>
          <p:cNvPr id="15" name="Billede 14">
            <a:extLst>
              <a:ext uri="{FF2B5EF4-FFF2-40B4-BE49-F238E27FC236}">
                <a16:creationId xmlns:a16="http://schemas.microsoft.com/office/drawing/2014/main" id="{2E461E8F-AF66-7DB5-9F94-0B65A5C2D3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4259"/>
          <a:stretch/>
        </p:blipFill>
        <p:spPr>
          <a:xfrm>
            <a:off x="347286" y="4340401"/>
            <a:ext cx="924552" cy="792718"/>
          </a:xfrm>
          <a:prstGeom prst="rect">
            <a:avLst/>
          </a:prstGeom>
        </p:spPr>
      </p:pic>
      <p:pic>
        <p:nvPicPr>
          <p:cNvPr id="16" name="Billede 15">
            <a:extLst>
              <a:ext uri="{FF2B5EF4-FFF2-40B4-BE49-F238E27FC236}">
                <a16:creationId xmlns:a16="http://schemas.microsoft.com/office/drawing/2014/main" id="{3A4D08BA-AEB3-EAE8-1113-FB87D29A1C2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3148"/>
          <a:stretch/>
        </p:blipFill>
        <p:spPr>
          <a:xfrm>
            <a:off x="435091" y="5502033"/>
            <a:ext cx="718489" cy="624022"/>
          </a:xfrm>
          <a:prstGeom prst="rect">
            <a:avLst/>
          </a:prstGeom>
        </p:spPr>
      </p:pic>
    </p:spTree>
    <p:extLst>
      <p:ext uri="{BB962C8B-B14F-4D97-AF65-F5344CB8AC3E}">
        <p14:creationId xmlns:p14="http://schemas.microsoft.com/office/powerpoint/2010/main" val="48067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465787" y="303065"/>
            <a:ext cx="5938822" cy="994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Plast i forbrændingsovnen </a:t>
            </a:r>
          </a:p>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5" name="Tekstfelt 4">
            <a:extLst>
              <a:ext uri="{FF2B5EF4-FFF2-40B4-BE49-F238E27FC236}">
                <a16:creationId xmlns:a16="http://schemas.microsoft.com/office/drawing/2014/main" id="{CE0B93E3-F443-87DC-3ACF-B5D49DA41E41}"/>
              </a:ext>
            </a:extLst>
          </p:cNvPr>
          <p:cNvSpPr txBox="1"/>
          <p:nvPr/>
        </p:nvSpPr>
        <p:spPr>
          <a:xfrm>
            <a:off x="1125531" y="1627773"/>
            <a:ext cx="5889068" cy="5355312"/>
          </a:xfrm>
          <a:prstGeom prst="rect">
            <a:avLst/>
          </a:prstGeom>
          <a:noFill/>
        </p:spPr>
        <p:txBody>
          <a:bodyPr wrap="square">
            <a:spAutoFit/>
          </a:bodyPr>
          <a:lstStyle/>
          <a:p>
            <a:r>
              <a:rPr lang="da-DK" dirty="0">
                <a:solidFill>
                  <a:srgbClr val="004155"/>
                </a:solidFill>
                <a:latin typeface="Avenir Book" panose="02000503020000020003"/>
                <a:ea typeface="Lato" panose="020F0502020204030203" pitchFamily="34" charset="0"/>
                <a:cs typeface="Lato" panose="020F0502020204030203" pitchFamily="34" charset="0"/>
              </a:rPr>
              <a:t>Hvad sker der så med resten af plastemballagen – den går op i røg! </a:t>
            </a:r>
          </a:p>
          <a:p>
            <a:r>
              <a:rPr lang="da-DK" dirty="0">
                <a:solidFill>
                  <a:srgbClr val="004155"/>
                </a:solidFill>
                <a:latin typeface="Avenir Book" panose="02000503020000020003"/>
                <a:ea typeface="Lato" panose="020F0502020204030203" pitchFamily="34" charset="0"/>
                <a:cs typeface="Lato" panose="020F0502020204030203" pitchFamily="34" charset="0"/>
              </a:rPr>
              <a:t> </a:t>
            </a:r>
          </a:p>
          <a:p>
            <a:r>
              <a:rPr lang="da-DK" dirty="0">
                <a:solidFill>
                  <a:srgbClr val="004155"/>
                </a:solidFill>
                <a:latin typeface="Avenir Book" panose="02000503020000020003"/>
                <a:ea typeface="Lato" panose="020F0502020204030203" pitchFamily="34" charset="0"/>
                <a:cs typeface="Lato" panose="020F0502020204030203" pitchFamily="34" charset="0"/>
              </a:rPr>
              <a:t>Hvorfor er det et problem – plast brænder jo rigtig godt og giver god varme i vores radiatorer? </a:t>
            </a:r>
          </a:p>
          <a:p>
            <a:endParaRPr lang="da-DK" dirty="0">
              <a:solidFill>
                <a:srgbClr val="004155"/>
              </a:solidFill>
              <a:latin typeface="Avenir Book" panose="02000503020000020003"/>
              <a:ea typeface="Lato" panose="020F0502020204030203" pitchFamily="34" charset="0"/>
              <a:cs typeface="Lato" panose="020F0502020204030203" pitchFamily="34" charset="0"/>
            </a:endParaRPr>
          </a:p>
          <a:p>
            <a:r>
              <a:rPr lang="da-DK" dirty="0">
                <a:solidFill>
                  <a:srgbClr val="004155"/>
                </a:solidFill>
                <a:latin typeface="Avenir Book" panose="02000503020000020003"/>
                <a:ea typeface="Lato" panose="020F0502020204030203" pitchFamily="34" charset="0"/>
                <a:cs typeface="Lato" panose="020F0502020204030203" pitchFamily="34" charset="0"/>
              </a:rPr>
              <a:t>Det er et problem, fordi vi sagtens kan få varme med mere bæredygtige alternativer og langt hovedparten af CO2-udledningen fra vores forbrændingsanlæg kommer fra afbrænding af plastik. </a:t>
            </a:r>
          </a:p>
          <a:p>
            <a:endParaRPr lang="da-DK" dirty="0">
              <a:solidFill>
                <a:srgbClr val="004155"/>
              </a:solidFill>
              <a:latin typeface="Avenir Book" panose="02000503020000020003"/>
              <a:ea typeface="Lato" panose="020F0502020204030203" pitchFamily="34" charset="0"/>
              <a:cs typeface="Lato" panose="020F0502020204030203" pitchFamily="34" charset="0"/>
            </a:endParaRPr>
          </a:p>
          <a:p>
            <a:r>
              <a:rPr lang="da-DK" dirty="0">
                <a:solidFill>
                  <a:srgbClr val="004155"/>
                </a:solidFill>
                <a:latin typeface="Avenir Book" panose="02000503020000020003"/>
                <a:ea typeface="Lato" panose="020F0502020204030203" pitchFamily="34" charset="0"/>
                <a:cs typeface="Lato" panose="020F0502020204030203" pitchFamily="34" charset="0"/>
              </a:rPr>
              <a:t>Plastik er lavet af olie, og det anslås at 6 % af verdens olieforbrug går til plastik. </a:t>
            </a:r>
          </a:p>
          <a:p>
            <a:endParaRPr lang="da-DK" dirty="0">
              <a:solidFill>
                <a:srgbClr val="004155"/>
              </a:solidFill>
              <a:latin typeface="Avenir Book" panose="02000503020000020003"/>
              <a:ea typeface="Lato" panose="020F0502020204030203" pitchFamily="34" charset="0"/>
              <a:cs typeface="Lato" panose="020F0502020204030203" pitchFamily="34" charset="0"/>
            </a:endParaRPr>
          </a:p>
          <a:p>
            <a:r>
              <a:rPr lang="da-DK" dirty="0">
                <a:solidFill>
                  <a:srgbClr val="004155"/>
                </a:solidFill>
                <a:latin typeface="Avenir Book" panose="02000503020000020003"/>
                <a:ea typeface="Lato" panose="020F0502020204030203" pitchFamily="34" charset="0"/>
                <a:cs typeface="Lato" panose="020F0502020204030203" pitchFamily="34" charset="0"/>
              </a:rPr>
              <a:t>Er plastik et problem i sig selv – nej, plastik kan godt være et fornuftigt materiale til nogle formål, men vi skal sikre os, at vores plast bliver genanvendt, eller endnu bedre - GENBRUGT.  </a:t>
            </a:r>
          </a:p>
          <a:p>
            <a:endParaRPr lang="da-DK"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3" name="Pladsholder til indhold 3">
            <a:extLst>
              <a:ext uri="{FF2B5EF4-FFF2-40B4-BE49-F238E27FC236}">
                <a16:creationId xmlns:a16="http://schemas.microsoft.com/office/drawing/2014/main" id="{EB3D6930-5A5B-92DD-26FF-280A57D72335}"/>
              </a:ext>
            </a:extLst>
          </p:cNvPr>
          <p:cNvPicPr/>
          <p:nvPr/>
        </p:nvPicPr>
        <p:blipFill rotWithShape="1">
          <a:blip r:embed="rId3" cstate="print">
            <a:extLst>
              <a:ext uri="{28A0092B-C50C-407E-A947-70E740481C1C}">
                <a14:useLocalDpi xmlns:a14="http://schemas.microsoft.com/office/drawing/2010/main" val="0"/>
              </a:ext>
            </a:extLst>
          </a:blip>
          <a:srcRect l="30686" t="-1" r="26752" b="281"/>
          <a:stretch/>
        </p:blipFill>
        <p:spPr>
          <a:xfrm>
            <a:off x="7091680" y="-41150"/>
            <a:ext cx="5100320" cy="6899150"/>
          </a:xfrm>
          <a:prstGeom prst="rect">
            <a:avLst/>
          </a:prstGeom>
        </p:spPr>
      </p:pic>
      <p:pic>
        <p:nvPicPr>
          <p:cNvPr id="4" name="Billede 3">
            <a:extLst>
              <a:ext uri="{FF2B5EF4-FFF2-40B4-BE49-F238E27FC236}">
                <a16:creationId xmlns:a16="http://schemas.microsoft.com/office/drawing/2014/main" id="{42EE7E3C-F5CC-DF49-E1DD-4D17BDBF1C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807"/>
          <a:stretch/>
        </p:blipFill>
        <p:spPr>
          <a:xfrm>
            <a:off x="414832" y="2484451"/>
            <a:ext cx="620946" cy="541421"/>
          </a:xfrm>
          <a:prstGeom prst="rect">
            <a:avLst/>
          </a:prstGeom>
        </p:spPr>
      </p:pic>
      <p:pic>
        <p:nvPicPr>
          <p:cNvPr id="9" name="Billede 8">
            <a:extLst>
              <a:ext uri="{FF2B5EF4-FFF2-40B4-BE49-F238E27FC236}">
                <a16:creationId xmlns:a16="http://schemas.microsoft.com/office/drawing/2014/main" id="{CC1627E0-5DFD-06F3-4353-8E2546FC7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035"/>
          <a:stretch/>
        </p:blipFill>
        <p:spPr>
          <a:xfrm>
            <a:off x="289260" y="3222919"/>
            <a:ext cx="913050" cy="784902"/>
          </a:xfrm>
          <a:prstGeom prst="rect">
            <a:avLst/>
          </a:prstGeom>
        </p:spPr>
      </p:pic>
      <p:pic>
        <p:nvPicPr>
          <p:cNvPr id="11" name="Billede 10">
            <a:extLst>
              <a:ext uri="{FF2B5EF4-FFF2-40B4-BE49-F238E27FC236}">
                <a16:creationId xmlns:a16="http://schemas.microsoft.com/office/drawing/2014/main" id="{ACA18133-E23C-7CE7-BDCC-FCB8BAA8E2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088"/>
          <a:stretch/>
        </p:blipFill>
        <p:spPr>
          <a:xfrm>
            <a:off x="363431" y="1673492"/>
            <a:ext cx="723748" cy="614551"/>
          </a:xfrm>
          <a:prstGeom prst="rect">
            <a:avLst/>
          </a:prstGeom>
        </p:spPr>
      </p:pic>
      <p:pic>
        <p:nvPicPr>
          <p:cNvPr id="12" name="Billede 11">
            <a:extLst>
              <a:ext uri="{FF2B5EF4-FFF2-40B4-BE49-F238E27FC236}">
                <a16:creationId xmlns:a16="http://schemas.microsoft.com/office/drawing/2014/main" id="{EDB9C80F-931A-D715-88ED-478124193AA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5088"/>
          <a:stretch/>
        </p:blipFill>
        <p:spPr>
          <a:xfrm>
            <a:off x="363431" y="4582289"/>
            <a:ext cx="760877" cy="646079"/>
          </a:xfrm>
          <a:prstGeom prst="rect">
            <a:avLst/>
          </a:prstGeom>
        </p:spPr>
      </p:pic>
      <p:pic>
        <p:nvPicPr>
          <p:cNvPr id="13" name="Billede 12">
            <a:extLst>
              <a:ext uri="{FF2B5EF4-FFF2-40B4-BE49-F238E27FC236}">
                <a16:creationId xmlns:a16="http://schemas.microsoft.com/office/drawing/2014/main" id="{0EFF2EF8-5403-A9D6-DEBC-77BEE6B01A1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4737"/>
          <a:stretch/>
        </p:blipFill>
        <p:spPr>
          <a:xfrm>
            <a:off x="369924" y="5483999"/>
            <a:ext cx="747889" cy="637674"/>
          </a:xfrm>
          <a:prstGeom prst="rect">
            <a:avLst/>
          </a:prstGeom>
        </p:spPr>
      </p:pic>
    </p:spTree>
    <p:extLst>
      <p:ext uri="{BB962C8B-B14F-4D97-AF65-F5344CB8AC3E}">
        <p14:creationId xmlns:p14="http://schemas.microsoft.com/office/powerpoint/2010/main" val="3728297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465787" y="411477"/>
            <a:ext cx="5938822" cy="886265"/>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8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2800" b="1" dirty="0">
                <a:solidFill>
                  <a:srgbClr val="005268"/>
                </a:solidFill>
                <a:latin typeface="Merriweather" pitchFamily="2" charset="77"/>
                <a:ea typeface="Lato Heavy" panose="020F0502020204030203" pitchFamily="34" charset="0"/>
                <a:cs typeface="Lato Heavy" panose="020F0502020204030203" pitchFamily="34" charset="0"/>
              </a:rPr>
              <a:t>Hvordan sikrer vi genanvendelse?</a:t>
            </a:r>
          </a:p>
          <a:p>
            <a:endParaRPr lang="da-DK" sz="28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28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5" name="Tekstfelt 4">
            <a:extLst>
              <a:ext uri="{FF2B5EF4-FFF2-40B4-BE49-F238E27FC236}">
                <a16:creationId xmlns:a16="http://schemas.microsoft.com/office/drawing/2014/main" id="{CE0B93E3-F443-87DC-3ACF-B5D49DA41E41}"/>
              </a:ext>
            </a:extLst>
          </p:cNvPr>
          <p:cNvSpPr txBox="1"/>
          <p:nvPr/>
        </p:nvSpPr>
        <p:spPr>
          <a:xfrm>
            <a:off x="1125531" y="1627773"/>
            <a:ext cx="5431623" cy="4093428"/>
          </a:xfrm>
          <a:prstGeom prst="rect">
            <a:avLst/>
          </a:prstGeom>
          <a:noFill/>
        </p:spPr>
        <p:txBody>
          <a:bodyPr wrap="square">
            <a:spAutoFit/>
          </a:bodyPr>
          <a:lstStyle/>
          <a:p>
            <a:r>
              <a:rPr lang="da-DK" sz="2000" dirty="0">
                <a:solidFill>
                  <a:srgbClr val="004155"/>
                </a:solidFill>
                <a:latin typeface="Avenir Book" panose="02000503020000020003"/>
                <a:ea typeface="Lato" panose="020F0502020204030203" pitchFamily="34" charset="0"/>
                <a:cs typeface="Lato" panose="020F0502020204030203" pitchFamily="34" charset="0"/>
              </a:rPr>
              <a:t>Politisk aftale med mål om, at 80 % af plasten skal genanvendes, og at affaldssektoren i Danmark skal være CO2-neutral i 2030.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Det mål kan ikke nås uden jeres hjælp!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Med aftalen er det vedtaget, at vi skal sortere vores affald i 10 fraktioner, så vi får ensartede fraktioner og dermed kan genanvende ressourcerne i stedet for at brænde dem af.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Derfor er det vigtigt, at I sorterer jeres affald.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2" name="Billede 1">
            <a:extLst>
              <a:ext uri="{FF2B5EF4-FFF2-40B4-BE49-F238E27FC236}">
                <a16:creationId xmlns:a16="http://schemas.microsoft.com/office/drawing/2014/main" id="{D9CCEB3C-6CCE-AA4B-568F-D60D66C238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016" t="702" r="15010" b="1083"/>
          <a:stretch/>
        </p:blipFill>
        <p:spPr>
          <a:xfrm>
            <a:off x="6723686" y="-22721"/>
            <a:ext cx="5468314" cy="6880721"/>
          </a:xfrm>
          <a:prstGeom prst="rect">
            <a:avLst/>
          </a:prstGeom>
        </p:spPr>
      </p:pic>
      <p:pic>
        <p:nvPicPr>
          <p:cNvPr id="6" name="Billede 5">
            <a:extLst>
              <a:ext uri="{FF2B5EF4-FFF2-40B4-BE49-F238E27FC236}">
                <a16:creationId xmlns:a16="http://schemas.microsoft.com/office/drawing/2014/main" id="{A997B954-3306-6FFE-E24C-20BB24141B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737"/>
          <a:stretch/>
        </p:blipFill>
        <p:spPr>
          <a:xfrm>
            <a:off x="383905" y="4996824"/>
            <a:ext cx="775797" cy="661469"/>
          </a:xfrm>
          <a:prstGeom prst="rect">
            <a:avLst/>
          </a:prstGeom>
        </p:spPr>
      </p:pic>
      <p:pic>
        <p:nvPicPr>
          <p:cNvPr id="7" name="Billede 6">
            <a:extLst>
              <a:ext uri="{FF2B5EF4-FFF2-40B4-BE49-F238E27FC236}">
                <a16:creationId xmlns:a16="http://schemas.microsoft.com/office/drawing/2014/main" id="{FC3253B5-4A81-B056-B6E7-0F0DD63BFB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10"/>
          <a:stretch/>
        </p:blipFill>
        <p:spPr>
          <a:xfrm>
            <a:off x="279310" y="1627773"/>
            <a:ext cx="846221" cy="725969"/>
          </a:xfrm>
          <a:prstGeom prst="rect">
            <a:avLst/>
          </a:prstGeom>
        </p:spPr>
      </p:pic>
      <p:pic>
        <p:nvPicPr>
          <p:cNvPr id="8" name="Billede 7">
            <a:extLst>
              <a:ext uri="{FF2B5EF4-FFF2-40B4-BE49-F238E27FC236}">
                <a16:creationId xmlns:a16="http://schemas.microsoft.com/office/drawing/2014/main" id="{C42A0387-783F-8A55-C14E-7B7645900A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263"/>
          <a:stretch/>
        </p:blipFill>
        <p:spPr>
          <a:xfrm>
            <a:off x="402845" y="2755349"/>
            <a:ext cx="738335" cy="625642"/>
          </a:xfrm>
          <a:prstGeom prst="rect">
            <a:avLst/>
          </a:prstGeom>
        </p:spPr>
      </p:pic>
      <p:pic>
        <p:nvPicPr>
          <p:cNvPr id="15" name="Billede 14">
            <a:extLst>
              <a:ext uri="{FF2B5EF4-FFF2-40B4-BE49-F238E27FC236}">
                <a16:creationId xmlns:a16="http://schemas.microsoft.com/office/drawing/2014/main" id="{10234FB6-0F39-4E5B-9450-C537F7575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7018"/>
          <a:stretch/>
        </p:blipFill>
        <p:spPr>
          <a:xfrm>
            <a:off x="383905" y="3519674"/>
            <a:ext cx="806475" cy="669233"/>
          </a:xfrm>
          <a:prstGeom prst="rect">
            <a:avLst/>
          </a:prstGeom>
        </p:spPr>
      </p:pic>
    </p:spTree>
    <p:extLst>
      <p:ext uri="{BB962C8B-B14F-4D97-AF65-F5344CB8AC3E}">
        <p14:creationId xmlns:p14="http://schemas.microsoft.com/office/powerpoint/2010/main" val="3241078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607618" y="799149"/>
            <a:ext cx="9536023" cy="513938"/>
          </a:xfrm>
        </p:spPr>
        <p:txBody>
          <a:bodyPr anchor="t">
            <a:noAutofit/>
          </a:bodyPr>
          <a:lstStyle/>
          <a:p>
            <a:pPr algn="l"/>
            <a:r>
              <a:rPr lang="da-DK" sz="3600" b="1" dirty="0">
                <a:solidFill>
                  <a:srgbClr val="005268"/>
                </a:solidFill>
                <a:latin typeface="Merriweather" pitchFamily="2" charset="77"/>
                <a:ea typeface="Lato Heavy" panose="020F0502020204030203" pitchFamily="34" charset="0"/>
                <a:cs typeface="Lato Heavy" panose="020F0502020204030203" pitchFamily="34" charset="0"/>
              </a:rPr>
              <a:t>Nu skal du til at lære dit affald at kende </a:t>
            </a: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15797" y="1493375"/>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5" name="Tekstfelt 4">
            <a:extLst>
              <a:ext uri="{FF2B5EF4-FFF2-40B4-BE49-F238E27FC236}">
                <a16:creationId xmlns:a16="http://schemas.microsoft.com/office/drawing/2014/main" id="{93228194-37AF-A8B1-9481-BA8EEF3D2946}"/>
              </a:ext>
            </a:extLst>
          </p:cNvPr>
          <p:cNvSpPr txBox="1"/>
          <p:nvPr/>
        </p:nvSpPr>
        <p:spPr>
          <a:xfrm>
            <a:off x="2625127" y="1767798"/>
            <a:ext cx="7670800" cy="830997"/>
          </a:xfrm>
          <a:prstGeom prst="rect">
            <a:avLst/>
          </a:prstGeom>
          <a:noFill/>
        </p:spPr>
        <p:txBody>
          <a:bodyPr wrap="square">
            <a:spAutoFit/>
          </a:bodyPr>
          <a:lstStyle/>
          <a:p>
            <a:pPr algn="ctr"/>
            <a:r>
              <a:rPr lang="da-DK" sz="2400" b="1" dirty="0">
                <a:solidFill>
                  <a:srgbClr val="004155"/>
                </a:solidFill>
                <a:latin typeface="Avenir Book" panose="02000503020000020003"/>
                <a:ea typeface="Lato" panose="020F0502020204030203" pitchFamily="34" charset="0"/>
                <a:cs typeface="Lato" panose="020F0502020204030203" pitchFamily="34" charset="0"/>
              </a:rPr>
              <a:t>Her er de 10 fraktioner, du skal sortere dit affald i: </a:t>
            </a:r>
          </a:p>
          <a:p>
            <a:pPr algn="ctr"/>
            <a:endParaRPr lang="da-DK" sz="2400" b="1"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6" name="Billede 5">
            <a:extLst>
              <a:ext uri="{FF2B5EF4-FFF2-40B4-BE49-F238E27FC236}">
                <a16:creationId xmlns:a16="http://schemas.microsoft.com/office/drawing/2014/main" id="{7D7767D3-3319-1A8F-6BE2-F29EC06BC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7154" y="2306720"/>
            <a:ext cx="7333333" cy="3200000"/>
          </a:xfrm>
          <a:prstGeom prst="rect">
            <a:avLst/>
          </a:prstGeom>
        </p:spPr>
      </p:pic>
      <p:sp>
        <p:nvSpPr>
          <p:cNvPr id="9" name="Tekstfelt 8">
            <a:extLst>
              <a:ext uri="{FF2B5EF4-FFF2-40B4-BE49-F238E27FC236}">
                <a16:creationId xmlns:a16="http://schemas.microsoft.com/office/drawing/2014/main" id="{803486E8-5249-E6CC-7BE8-828942FA8323}"/>
              </a:ext>
            </a:extLst>
          </p:cNvPr>
          <p:cNvSpPr txBox="1"/>
          <p:nvPr/>
        </p:nvSpPr>
        <p:spPr>
          <a:xfrm>
            <a:off x="2664937" y="5674181"/>
            <a:ext cx="7237766" cy="1200329"/>
          </a:xfrm>
          <a:prstGeom prst="rect">
            <a:avLst/>
          </a:prstGeom>
          <a:noFill/>
        </p:spPr>
        <p:txBody>
          <a:bodyPr wrap="square">
            <a:spAutoFit/>
          </a:bodyPr>
          <a:lstStyle/>
          <a:p>
            <a:pPr algn="ctr"/>
            <a:r>
              <a:rPr lang="da-DK" sz="2400" dirty="0">
                <a:solidFill>
                  <a:srgbClr val="004155"/>
                </a:solidFill>
                <a:latin typeface="Avenir Book" panose="02000503020000020003"/>
                <a:ea typeface="Lato" panose="020F0502020204030203" pitchFamily="34" charset="0"/>
                <a:cs typeface="Lato" panose="020F0502020204030203" pitchFamily="34" charset="0"/>
              </a:rPr>
              <a:t>Hvis du sorterer dit affald, kan vi skabe et marked for de ressourcer, som vi i dag bare smider ud.</a:t>
            </a:r>
          </a:p>
          <a:p>
            <a:endParaRPr lang="da-DK" sz="2400" dirty="0">
              <a:latin typeface="Avenir Book" panose="02000503020000020003"/>
            </a:endParaRPr>
          </a:p>
        </p:txBody>
      </p:sp>
    </p:spTree>
    <p:extLst>
      <p:ext uri="{BB962C8B-B14F-4D97-AF65-F5344CB8AC3E}">
        <p14:creationId xmlns:p14="http://schemas.microsoft.com/office/powerpoint/2010/main" val="3444037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Sidste spørgsmål</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435091" y="2020377"/>
            <a:ext cx="4965145"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400" b="1" dirty="0">
                <a:solidFill>
                  <a:srgbClr val="004155"/>
                </a:solidFill>
                <a:latin typeface="Avenir Book" panose="02000503020000020003"/>
                <a:ea typeface="Lato" panose="020F0502020204030203" pitchFamily="34" charset="0"/>
                <a:cs typeface="Lato" panose="020F0502020204030203" pitchFamily="34" charset="0"/>
              </a:rPr>
              <a:t>Hvilken af de 10 fraktioner skal din gamle mobiltelefon smides i til genanvendelse? </a:t>
            </a: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523106" y="352352"/>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447241" y="3357611"/>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Farligt affald</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447241" y="5017724"/>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Metalaffald</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142995" y="3357610"/>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Restaffald</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142995" y="5017724"/>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Plastaffald</a:t>
            </a:r>
          </a:p>
        </p:txBody>
      </p:sp>
      <p:pic>
        <p:nvPicPr>
          <p:cNvPr id="8" name="Billede 7">
            <a:extLst>
              <a:ext uri="{FF2B5EF4-FFF2-40B4-BE49-F238E27FC236}">
                <a16:creationId xmlns:a16="http://schemas.microsoft.com/office/drawing/2014/main" id="{A657C4C6-B49B-E260-04F7-E15862676D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00" r="3322"/>
          <a:stretch/>
        </p:blipFill>
        <p:spPr>
          <a:xfrm>
            <a:off x="-502463" y="68024"/>
            <a:ext cx="6598463" cy="6721952"/>
          </a:xfrm>
          <a:prstGeom prst="rect">
            <a:avLst/>
          </a:prstGeom>
        </p:spPr>
      </p:pic>
    </p:spTree>
    <p:extLst>
      <p:ext uri="{BB962C8B-B14F-4D97-AF65-F5344CB8AC3E}">
        <p14:creationId xmlns:p14="http://schemas.microsoft.com/office/powerpoint/2010/main" val="1865777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Sidste spørgsmål</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435091" y="2020377"/>
            <a:ext cx="4965145"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400" b="1" dirty="0">
                <a:solidFill>
                  <a:srgbClr val="004155"/>
                </a:solidFill>
                <a:latin typeface="Avenir Book" panose="02000503020000020003"/>
                <a:ea typeface="Lato" panose="020F0502020204030203" pitchFamily="34" charset="0"/>
                <a:cs typeface="Lato" panose="020F0502020204030203" pitchFamily="34" charset="0"/>
              </a:rPr>
              <a:t>Hvilken af de 10 fraktioner skal din gamle mobiltelefon smides i til genanvendelse? </a:t>
            </a: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523106" y="352352"/>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447241" y="3357611"/>
            <a:ext cx="2390274" cy="1475873"/>
          </a:xfrm>
          <a:prstGeom prst="round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Farligt affald</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447241" y="5017724"/>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Metalaffald</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142995" y="3357610"/>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Restaffald</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142995" y="5017724"/>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Plastaffald</a:t>
            </a:r>
          </a:p>
        </p:txBody>
      </p:sp>
      <p:pic>
        <p:nvPicPr>
          <p:cNvPr id="8" name="Billede 7">
            <a:extLst>
              <a:ext uri="{FF2B5EF4-FFF2-40B4-BE49-F238E27FC236}">
                <a16:creationId xmlns:a16="http://schemas.microsoft.com/office/drawing/2014/main" id="{A657C4C6-B49B-E260-04F7-E15862676D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00" r="3322"/>
          <a:stretch/>
        </p:blipFill>
        <p:spPr>
          <a:xfrm>
            <a:off x="-502463" y="68024"/>
            <a:ext cx="6598463" cy="6721952"/>
          </a:xfrm>
          <a:prstGeom prst="rect">
            <a:avLst/>
          </a:prstGeom>
        </p:spPr>
      </p:pic>
      <p:pic>
        <p:nvPicPr>
          <p:cNvPr id="3" name="Grafik 2" descr="Badge Flueben med massiv udfyldning">
            <a:extLst>
              <a:ext uri="{FF2B5EF4-FFF2-40B4-BE49-F238E27FC236}">
                <a16:creationId xmlns:a16="http://schemas.microsoft.com/office/drawing/2014/main" id="{808C1048-756D-CEDB-9CC5-43420735AB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60092" y="4103324"/>
            <a:ext cx="914400" cy="914400"/>
          </a:xfrm>
          <a:prstGeom prst="rect">
            <a:avLst/>
          </a:prstGeom>
        </p:spPr>
      </p:pic>
    </p:spTree>
    <p:extLst>
      <p:ext uri="{BB962C8B-B14F-4D97-AF65-F5344CB8AC3E}">
        <p14:creationId xmlns:p14="http://schemas.microsoft.com/office/powerpoint/2010/main" val="1430139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623977" y="750733"/>
            <a:ext cx="8591143" cy="513938"/>
          </a:xfrm>
        </p:spPr>
        <p:txBody>
          <a:bodyPr anchor="t">
            <a:noAutofit/>
          </a:bodyPr>
          <a:lstStyle/>
          <a:p>
            <a:pPr algn="l"/>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Klimaklog – Affaldshierarkiet</a:t>
            </a:r>
            <a:br>
              <a:rPr lang="en-DK" sz="4000" b="1" dirty="0">
                <a:solidFill>
                  <a:srgbClr val="005268"/>
                </a:solidFill>
                <a:latin typeface="Merriweather" pitchFamily="2" charset="77"/>
                <a:ea typeface="Lato Heavy" panose="020F0502020204030203" pitchFamily="34" charset="0"/>
                <a:cs typeface="Lato Heavy" panose="020F0502020204030203" pitchFamily="34" charset="0"/>
              </a:rPr>
            </a:br>
            <a:endParaRPr lang="en-DK" sz="4000" dirty="0">
              <a:solidFill>
                <a:srgbClr val="005268"/>
              </a:solidFill>
              <a:latin typeface="Merriweather Light" pitchFamily="2" charset="77"/>
              <a:ea typeface="Lato Heavy" panose="020F0502020204030203" pitchFamily="34" charset="0"/>
              <a:cs typeface="Lato Heavy" panose="020F0502020204030203" pitchFamily="34" charset="0"/>
            </a:endParaRP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07618" y="1634331"/>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4" name="Onlinemedier 3" title="Affald er ikke bare affald!">
            <a:hlinkClick r:id="" action="ppaction://media"/>
            <a:extLst>
              <a:ext uri="{FF2B5EF4-FFF2-40B4-BE49-F238E27FC236}">
                <a16:creationId xmlns:a16="http://schemas.microsoft.com/office/drawing/2014/main" id="{2406E539-47DA-79AC-DCCF-DA1FF5C2121F}"/>
              </a:ext>
            </a:extLst>
          </p:cNvPr>
          <p:cNvPicPr>
            <a:picLocks noRot="1" noChangeAspect="1"/>
          </p:cNvPicPr>
          <p:nvPr>
            <a:videoFile r:link="rId1"/>
          </p:nvPr>
        </p:nvPicPr>
        <p:blipFill>
          <a:blip r:embed="rId5"/>
          <a:stretch>
            <a:fillRect/>
          </a:stretch>
        </p:blipFill>
        <p:spPr>
          <a:xfrm>
            <a:off x="1929413" y="1854200"/>
            <a:ext cx="8316814" cy="4699000"/>
          </a:xfrm>
          <a:prstGeom prst="rect">
            <a:avLst/>
          </a:prstGeom>
        </p:spPr>
      </p:pic>
    </p:spTree>
    <p:extLst>
      <p:ext uri="{BB962C8B-B14F-4D97-AF65-F5344CB8AC3E}">
        <p14:creationId xmlns:p14="http://schemas.microsoft.com/office/powerpoint/2010/main" val="236115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607618" y="799149"/>
            <a:ext cx="9536023" cy="513938"/>
          </a:xfrm>
        </p:spPr>
        <p:txBody>
          <a:bodyPr anchor="t">
            <a:noAutofit/>
          </a:bodyPr>
          <a:lstStyle/>
          <a:p>
            <a:pPr algn="l"/>
            <a:r>
              <a:rPr lang="da-DK" sz="3600" b="1" dirty="0">
                <a:solidFill>
                  <a:srgbClr val="005268"/>
                </a:solidFill>
                <a:latin typeface="Merriweather" pitchFamily="2" charset="77"/>
                <a:ea typeface="Lato Heavy" panose="020F0502020204030203" pitchFamily="34" charset="0"/>
                <a:cs typeface="Lato Heavy" panose="020F0502020204030203" pitchFamily="34" charset="0"/>
              </a:rPr>
              <a:t>Mindre genanvendelse og mere genbrug</a:t>
            </a: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15797" y="1493375"/>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nvGrpSpPr>
          <p:cNvPr id="7" name="Gruppe 6">
            <a:extLst>
              <a:ext uri="{FF2B5EF4-FFF2-40B4-BE49-F238E27FC236}">
                <a16:creationId xmlns:a16="http://schemas.microsoft.com/office/drawing/2014/main" id="{A827760D-FABB-4598-AB69-15A490DD8796}"/>
              </a:ext>
            </a:extLst>
          </p:cNvPr>
          <p:cNvGrpSpPr/>
          <p:nvPr/>
        </p:nvGrpSpPr>
        <p:grpSpPr>
          <a:xfrm>
            <a:off x="775215" y="1767943"/>
            <a:ext cx="10641569" cy="4469988"/>
            <a:chOff x="775215" y="1767943"/>
            <a:chExt cx="10641569" cy="4469988"/>
          </a:xfrm>
        </p:grpSpPr>
        <p:pic>
          <p:nvPicPr>
            <p:cNvPr id="3" name="Picture 2">
              <a:extLst>
                <a:ext uri="{FF2B5EF4-FFF2-40B4-BE49-F238E27FC236}">
                  <a16:creationId xmlns:a16="http://schemas.microsoft.com/office/drawing/2014/main" id="{E2331AA6-83F4-2481-890C-D83C0F98BD42}"/>
                </a:ext>
              </a:extLst>
            </p:cNvPr>
            <p:cNvPicPr>
              <a:picLocks noChangeAspect="1" noChangeArrowheads="1"/>
            </p:cNvPicPr>
            <p:nvPr/>
          </p:nvPicPr>
          <p:blipFill>
            <a:blip r:embed="rId4">
              <a:clrChange>
                <a:clrFrom>
                  <a:srgbClr val="BFD2CC"/>
                </a:clrFrom>
                <a:clrTo>
                  <a:srgbClr val="BFD2CC">
                    <a:alpha val="0"/>
                  </a:srgbClr>
                </a:clrTo>
              </a:clrChange>
              <a:extLst>
                <a:ext uri="{28A0092B-C50C-407E-A947-70E740481C1C}">
                  <a14:useLocalDpi xmlns:a14="http://schemas.microsoft.com/office/drawing/2010/main" val="0"/>
                </a:ext>
              </a:extLst>
            </a:blip>
            <a:srcRect/>
            <a:stretch>
              <a:fillRect/>
            </a:stretch>
          </p:blipFill>
          <p:spPr bwMode="auto">
            <a:xfrm>
              <a:off x="775215" y="1767943"/>
              <a:ext cx="10641569" cy="4469988"/>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6E1582AB-77C9-B304-D00B-4793199B3BDA}"/>
                </a:ext>
              </a:extLst>
            </p:cNvPr>
            <p:cNvSpPr/>
            <p:nvPr/>
          </p:nvSpPr>
          <p:spPr>
            <a:xfrm>
              <a:off x="10295927" y="4659086"/>
              <a:ext cx="1120857" cy="1426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4012941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88AB-7C10-6440-8A1C-CAC2453EA6C5}"/>
              </a:ext>
            </a:extLst>
          </p:cNvPr>
          <p:cNvSpPr>
            <a:spLocks noGrp="1"/>
          </p:cNvSpPr>
          <p:nvPr>
            <p:ph type="title"/>
          </p:nvPr>
        </p:nvSpPr>
        <p:spPr>
          <a:xfrm>
            <a:off x="465967" y="567426"/>
            <a:ext cx="4874777" cy="1325563"/>
          </a:xfrm>
        </p:spPr>
        <p:txBody>
          <a:bodyPr anchor="t">
            <a:normAutofit/>
          </a:bodyPr>
          <a:lstStyle/>
          <a:p>
            <a:r>
              <a:rPr lang="da-DK" sz="3200" b="1" dirty="0">
                <a:solidFill>
                  <a:srgbClr val="004155"/>
                </a:solidFill>
                <a:latin typeface="Merriweather" pitchFamily="2" charset="77"/>
                <a:ea typeface="Lato Semibold" panose="020F0502020204030203" pitchFamily="34" charset="0"/>
                <a:cs typeface="Lato Semibold" panose="020F0502020204030203" pitchFamily="34" charset="0"/>
              </a:rPr>
              <a:t>Dagsorden</a:t>
            </a:r>
            <a:endParaRPr lang="en-DK" sz="3200" dirty="0">
              <a:latin typeface="Merriweather" pitchFamily="2" charset="77"/>
            </a:endParaRPr>
          </a:p>
        </p:txBody>
      </p:sp>
      <p:sp>
        <p:nvSpPr>
          <p:cNvPr id="3" name="Content Placeholder 2">
            <a:extLst>
              <a:ext uri="{FF2B5EF4-FFF2-40B4-BE49-F238E27FC236}">
                <a16:creationId xmlns:a16="http://schemas.microsoft.com/office/drawing/2014/main" id="{43AEF5C2-01EA-DC49-B181-3C53AF24668D}"/>
              </a:ext>
            </a:extLst>
          </p:cNvPr>
          <p:cNvSpPr>
            <a:spLocks noGrp="1"/>
          </p:cNvSpPr>
          <p:nvPr>
            <p:ph idx="1"/>
          </p:nvPr>
        </p:nvSpPr>
        <p:spPr>
          <a:xfrm>
            <a:off x="522611" y="1767450"/>
            <a:ext cx="4818133" cy="3070056"/>
          </a:xfrm>
        </p:spPr>
        <p:txBody>
          <a:bodyPr anchor="t">
            <a:normAutofit/>
          </a:bodyPr>
          <a:lstStyle/>
          <a:p>
            <a:pPr>
              <a:lnSpc>
                <a:spcPct val="150000"/>
              </a:lnSpc>
            </a:pPr>
            <a:r>
              <a:rPr lang="da-DK" sz="1600" b="1" dirty="0">
                <a:solidFill>
                  <a:srgbClr val="004155"/>
                </a:solidFill>
                <a:latin typeface="Merriweather" pitchFamily="2" charset="77"/>
              </a:rPr>
              <a:t>Oplæg om cirkulær økonomi</a:t>
            </a:r>
          </a:p>
          <a:p>
            <a:pPr>
              <a:lnSpc>
                <a:spcPct val="150000"/>
              </a:lnSpc>
            </a:pPr>
            <a:r>
              <a:rPr lang="da-DK" sz="1600" b="1" dirty="0">
                <a:solidFill>
                  <a:srgbClr val="004155"/>
                </a:solidFill>
                <a:latin typeface="Merriweather" pitchFamily="2" charset="77"/>
              </a:rPr>
              <a:t>Beregn dit CO2-aftryk</a:t>
            </a:r>
          </a:p>
          <a:p>
            <a:pPr>
              <a:lnSpc>
                <a:spcPct val="150000"/>
              </a:lnSpc>
            </a:pPr>
            <a:r>
              <a:rPr lang="da-DK" sz="1600" b="1" dirty="0" err="1">
                <a:solidFill>
                  <a:srgbClr val="004155"/>
                </a:solidFill>
                <a:latin typeface="Merriweather" pitchFamily="2" charset="77"/>
              </a:rPr>
              <a:t>Casearbejde</a:t>
            </a:r>
            <a:endParaRPr lang="da-DK" sz="1600" b="1" dirty="0">
              <a:solidFill>
                <a:srgbClr val="004155"/>
              </a:solidFill>
              <a:latin typeface="Merriweather" pitchFamily="2" charset="77"/>
            </a:endParaRPr>
          </a:p>
          <a:p>
            <a:pPr>
              <a:lnSpc>
                <a:spcPct val="150000"/>
              </a:lnSpc>
            </a:pPr>
            <a:r>
              <a:rPr lang="da-DK" sz="1600" b="1" dirty="0">
                <a:solidFill>
                  <a:srgbClr val="004155"/>
                </a:solidFill>
                <a:latin typeface="Merriweather" pitchFamily="2" charset="77"/>
              </a:rPr>
              <a:t>Dilemma-leg</a:t>
            </a:r>
          </a:p>
          <a:p>
            <a:pPr>
              <a:lnSpc>
                <a:spcPct val="150000"/>
              </a:lnSpc>
            </a:pPr>
            <a:r>
              <a:rPr lang="da-DK" sz="1600" b="1" dirty="0">
                <a:solidFill>
                  <a:srgbClr val="004155"/>
                </a:solidFill>
                <a:latin typeface="Merriweather" pitchFamily="2" charset="77"/>
              </a:rPr>
              <a:t>Tak for i dag </a:t>
            </a:r>
          </a:p>
        </p:txBody>
      </p:sp>
      <p:sp>
        <p:nvSpPr>
          <p:cNvPr id="10" name="Rectangle 9">
            <a:extLst>
              <a:ext uri="{FF2B5EF4-FFF2-40B4-BE49-F238E27FC236}">
                <a16:creationId xmlns:a16="http://schemas.microsoft.com/office/drawing/2014/main" id="{C05A52AC-9D4C-EF4A-8A0B-009884E576EC}"/>
              </a:ext>
            </a:extLst>
          </p:cNvPr>
          <p:cNvSpPr/>
          <p:nvPr/>
        </p:nvSpPr>
        <p:spPr>
          <a:xfrm>
            <a:off x="607619" y="1268073"/>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5" name="Picture 2">
            <a:extLst>
              <a:ext uri="{FF2B5EF4-FFF2-40B4-BE49-F238E27FC236}">
                <a16:creationId xmlns:a16="http://schemas.microsoft.com/office/drawing/2014/main" id="{CEC69936-6353-BF5F-2099-E931258E25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7" b="16874"/>
          <a:stretch/>
        </p:blipFill>
        <p:spPr bwMode="auto">
          <a:xfrm>
            <a:off x="5898445" y="0"/>
            <a:ext cx="629355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930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607618" y="677079"/>
            <a:ext cx="5938822" cy="994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Hvor meget CO2 udleder vi?</a:t>
            </a:r>
          </a:p>
        </p:txBody>
      </p:sp>
      <p:sp>
        <p:nvSpPr>
          <p:cNvPr id="5" name="Tekstfelt 4">
            <a:extLst>
              <a:ext uri="{FF2B5EF4-FFF2-40B4-BE49-F238E27FC236}">
                <a16:creationId xmlns:a16="http://schemas.microsoft.com/office/drawing/2014/main" id="{CE0B93E3-F443-87DC-3ACF-B5D49DA41E41}"/>
              </a:ext>
            </a:extLst>
          </p:cNvPr>
          <p:cNvSpPr txBox="1"/>
          <p:nvPr/>
        </p:nvSpPr>
        <p:spPr>
          <a:xfrm>
            <a:off x="1160273" y="1671757"/>
            <a:ext cx="5279078" cy="4493538"/>
          </a:xfrm>
          <a:prstGeom prst="rect">
            <a:avLst/>
          </a:prstGeom>
          <a:noFill/>
        </p:spPr>
        <p:txBody>
          <a:bodyPr wrap="square">
            <a:spAutoFit/>
          </a:bodyPr>
          <a:lstStyle/>
          <a:p>
            <a:r>
              <a:rPr lang="da-DK" sz="2200" dirty="0">
                <a:solidFill>
                  <a:srgbClr val="004155"/>
                </a:solidFill>
                <a:latin typeface="Avenir Book" panose="02000503020000020003"/>
                <a:ea typeface="Lato" panose="020F0502020204030203" pitchFamily="34" charset="0"/>
                <a:cs typeface="Lato" panose="020F0502020204030203" pitchFamily="34" charset="0"/>
              </a:rPr>
              <a:t>En gennemsnitsdanskers forbrugsbaserede klimaaftryk er på </a:t>
            </a:r>
            <a:r>
              <a:rPr lang="da-DK" sz="2200" b="1" dirty="0">
                <a:solidFill>
                  <a:srgbClr val="004155"/>
                </a:solidFill>
                <a:latin typeface="Avenir Book" panose="02000503020000020003"/>
                <a:ea typeface="Lato" panose="020F0502020204030203" pitchFamily="34" charset="0"/>
                <a:cs typeface="Lato" panose="020F0502020204030203" pitchFamily="34" charset="0"/>
              </a:rPr>
              <a:t>17 ton CO2 om året </a:t>
            </a:r>
            <a:r>
              <a:rPr lang="da-DK" sz="2200" dirty="0">
                <a:solidFill>
                  <a:srgbClr val="004155"/>
                </a:solidFill>
                <a:latin typeface="Avenir Book" panose="02000503020000020003"/>
                <a:ea typeface="Lato" panose="020F0502020204030203" pitchFamily="34" charset="0"/>
                <a:cs typeface="Lato" panose="020F0502020204030203" pitchFamily="34" charset="0"/>
              </a:rPr>
              <a:t>ifølge CONCITO.</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r>
              <a:rPr lang="da-DK" sz="2200" dirty="0">
                <a:solidFill>
                  <a:srgbClr val="004155"/>
                </a:solidFill>
                <a:latin typeface="Avenir Book" panose="02000503020000020003"/>
                <a:ea typeface="Lato" panose="020F0502020204030203" pitchFamily="34" charset="0"/>
                <a:cs typeface="Lato" panose="020F0502020204030203" pitchFamily="34" charset="0"/>
              </a:rPr>
              <a:t>Her kommer </a:t>
            </a:r>
            <a:r>
              <a:rPr lang="da-DK" sz="2200" b="1" dirty="0">
                <a:solidFill>
                  <a:srgbClr val="004155"/>
                </a:solidFill>
                <a:latin typeface="Avenir Book" panose="02000503020000020003"/>
                <a:ea typeface="Lato" panose="020F0502020204030203" pitchFamily="34" charset="0"/>
                <a:cs typeface="Lato" panose="020F0502020204030203" pitchFamily="34" charset="0"/>
              </a:rPr>
              <a:t>5 ton CO2 </a:t>
            </a:r>
            <a:r>
              <a:rPr lang="da-DK" sz="2200" dirty="0">
                <a:solidFill>
                  <a:srgbClr val="004155"/>
                </a:solidFill>
                <a:latin typeface="Avenir Book" panose="02000503020000020003"/>
                <a:ea typeface="Lato" panose="020F0502020204030203" pitchFamily="34" charset="0"/>
                <a:cs typeface="Lato" panose="020F0502020204030203" pitchFamily="34" charset="0"/>
              </a:rPr>
              <a:t>fra fælles udledninger fra bl.a. sygehuse og skoler.</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r>
              <a:rPr lang="da-DK" sz="2200" dirty="0">
                <a:solidFill>
                  <a:srgbClr val="004155"/>
                </a:solidFill>
                <a:latin typeface="Avenir Book" panose="02000503020000020003"/>
                <a:ea typeface="Lato" panose="020F0502020204030203" pitchFamily="34" charset="0"/>
                <a:cs typeface="Lato" panose="020F0502020204030203" pitchFamily="34" charset="0"/>
              </a:rPr>
              <a:t>Der er </a:t>
            </a:r>
            <a:r>
              <a:rPr lang="da-DK" sz="2200" b="1" dirty="0">
                <a:solidFill>
                  <a:srgbClr val="004155"/>
                </a:solidFill>
                <a:latin typeface="Avenir Book" panose="02000503020000020003"/>
                <a:ea typeface="Lato" panose="020F0502020204030203" pitchFamily="34" charset="0"/>
                <a:cs typeface="Lato" panose="020F0502020204030203" pitchFamily="34" charset="0"/>
              </a:rPr>
              <a:t>forskellige metoder </a:t>
            </a:r>
            <a:r>
              <a:rPr lang="da-DK" sz="2200" dirty="0">
                <a:solidFill>
                  <a:srgbClr val="004155"/>
                </a:solidFill>
                <a:latin typeface="Avenir Book" panose="02000503020000020003"/>
                <a:ea typeface="Lato" panose="020F0502020204030203" pitchFamily="34" charset="0"/>
                <a:cs typeface="Lato" panose="020F0502020204030203" pitchFamily="34" charset="0"/>
              </a:rPr>
              <a:t>til at beregne CO2-udledninger på.</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r>
              <a:rPr lang="da-DK" sz="2200" dirty="0">
                <a:solidFill>
                  <a:srgbClr val="004155"/>
                </a:solidFill>
                <a:latin typeface="Avenir Book" panose="02000503020000020003"/>
                <a:ea typeface="Lato" panose="020F0502020204030203" pitchFamily="34" charset="0"/>
                <a:cs typeface="Lato" panose="020F0502020204030203" pitchFamily="34" charset="0"/>
              </a:rPr>
              <a:t>Udregn dit eget årlige CO2-aftryk</a:t>
            </a:r>
          </a:p>
          <a:p>
            <a:r>
              <a:rPr lang="da-DK" sz="2200" dirty="0">
                <a:solidFill>
                  <a:srgbClr val="004155"/>
                </a:solidFill>
                <a:latin typeface="Avenir Book" panose="02000503020000020003"/>
                <a:ea typeface="Lato" panose="020F0502020204030203" pitchFamily="34" charset="0"/>
                <a:cs typeface="Lato" panose="020F0502020204030203" pitchFamily="34" charset="0"/>
              </a:rPr>
              <a:t>På </a:t>
            </a:r>
            <a:r>
              <a:rPr lang="da-DK" sz="2200" b="1" dirty="0">
                <a:solidFill>
                  <a:srgbClr val="004155"/>
                </a:solidFill>
                <a:latin typeface="Avenir Book" panose="02000503020000020003"/>
                <a:ea typeface="Lato" panose="020F0502020204030203" pitchFamily="34" charset="0"/>
                <a:cs typeface="Lato" panose="020F0502020204030203" pitchFamily="34" charset="0"/>
              </a:rPr>
              <a:t>https://co2.climaider.com/</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2" name="Picture 2" descr="person holding co2 love is in the air signage">
            <a:extLst>
              <a:ext uri="{FF2B5EF4-FFF2-40B4-BE49-F238E27FC236}">
                <a16:creationId xmlns:a16="http://schemas.microsoft.com/office/drawing/2014/main" id="{0BFD44F4-4604-4369-2850-18E89E6EF8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69" t="1252" r="19810"/>
          <a:stretch/>
        </p:blipFill>
        <p:spPr bwMode="auto">
          <a:xfrm>
            <a:off x="6851374" y="0"/>
            <a:ext cx="53406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a:extLst>
              <a:ext uri="{FF2B5EF4-FFF2-40B4-BE49-F238E27FC236}">
                <a16:creationId xmlns:a16="http://schemas.microsoft.com/office/drawing/2014/main" id="{20B63192-999D-2136-6B3A-6B410F692C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737"/>
          <a:stretch/>
        </p:blipFill>
        <p:spPr>
          <a:xfrm>
            <a:off x="318471" y="4665864"/>
            <a:ext cx="775797" cy="661469"/>
          </a:xfrm>
          <a:prstGeom prst="rect">
            <a:avLst/>
          </a:prstGeom>
        </p:spPr>
      </p:pic>
      <p:pic>
        <p:nvPicPr>
          <p:cNvPr id="8" name="Grafik 7" descr="Penge kontur">
            <a:extLst>
              <a:ext uri="{FF2B5EF4-FFF2-40B4-BE49-F238E27FC236}">
                <a16:creationId xmlns:a16="http://schemas.microsoft.com/office/drawing/2014/main" id="{B8CB3E2E-EB35-DE90-3C75-14EF0D699E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1046" y="2608660"/>
            <a:ext cx="785408" cy="785408"/>
          </a:xfrm>
          <a:prstGeom prst="rect">
            <a:avLst/>
          </a:prstGeom>
        </p:spPr>
      </p:pic>
      <p:pic>
        <p:nvPicPr>
          <p:cNvPr id="15" name="Grafik 14" descr="Lommeregner kontur">
            <a:extLst>
              <a:ext uri="{FF2B5EF4-FFF2-40B4-BE49-F238E27FC236}">
                <a16:creationId xmlns:a16="http://schemas.microsoft.com/office/drawing/2014/main" id="{8D5DC531-787A-D063-CC95-B48CA0AA8F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3903" y="3762251"/>
            <a:ext cx="631909" cy="631909"/>
          </a:xfrm>
          <a:prstGeom prst="rect">
            <a:avLst/>
          </a:prstGeom>
        </p:spPr>
      </p:pic>
      <p:grpSp>
        <p:nvGrpSpPr>
          <p:cNvPr id="20" name="Gruppe 19">
            <a:extLst>
              <a:ext uri="{FF2B5EF4-FFF2-40B4-BE49-F238E27FC236}">
                <a16:creationId xmlns:a16="http://schemas.microsoft.com/office/drawing/2014/main" id="{BBE76EE5-D151-A82A-510C-1DC760B8F600}"/>
              </a:ext>
            </a:extLst>
          </p:cNvPr>
          <p:cNvGrpSpPr/>
          <p:nvPr/>
        </p:nvGrpSpPr>
        <p:grpSpPr>
          <a:xfrm>
            <a:off x="250590" y="1530667"/>
            <a:ext cx="1018533" cy="914400"/>
            <a:chOff x="1237702" y="1583889"/>
            <a:chExt cx="1018533" cy="914400"/>
          </a:xfrm>
        </p:grpSpPr>
        <p:sp>
          <p:nvSpPr>
            <p:cNvPr id="7" name="Tekstfelt 6">
              <a:extLst>
                <a:ext uri="{FF2B5EF4-FFF2-40B4-BE49-F238E27FC236}">
                  <a16:creationId xmlns:a16="http://schemas.microsoft.com/office/drawing/2014/main" id="{E5511EC3-0C6E-C227-CCCC-EE3414C5A3C3}"/>
                </a:ext>
              </a:extLst>
            </p:cNvPr>
            <p:cNvSpPr txBox="1"/>
            <p:nvPr/>
          </p:nvSpPr>
          <p:spPr>
            <a:xfrm>
              <a:off x="1341835" y="1888790"/>
              <a:ext cx="914400" cy="369332"/>
            </a:xfrm>
            <a:prstGeom prst="rect">
              <a:avLst/>
            </a:prstGeom>
            <a:noFill/>
          </p:spPr>
          <p:txBody>
            <a:bodyPr wrap="square" rtlCol="0">
              <a:spAutoFit/>
            </a:bodyPr>
            <a:lstStyle/>
            <a:p>
              <a:r>
                <a:rPr lang="da-DK" b="1" dirty="0">
                  <a:latin typeface="Avenir Book" panose="02000503020000020003"/>
                </a:rPr>
                <a:t>CO2</a:t>
              </a:r>
            </a:p>
          </p:txBody>
        </p:sp>
        <p:pic>
          <p:nvPicPr>
            <p:cNvPr id="16" name="Grafik 15" descr="Sky kontur">
              <a:extLst>
                <a:ext uri="{FF2B5EF4-FFF2-40B4-BE49-F238E27FC236}">
                  <a16:creationId xmlns:a16="http://schemas.microsoft.com/office/drawing/2014/main" id="{EE40D0DD-01FC-8E71-53AC-4D9F68B3D7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37702" y="1583889"/>
              <a:ext cx="914400" cy="914400"/>
            </a:xfrm>
            <a:prstGeom prst="rect">
              <a:avLst/>
            </a:prstGeom>
          </p:spPr>
        </p:pic>
      </p:grpSp>
      <p:grpSp>
        <p:nvGrpSpPr>
          <p:cNvPr id="17" name="Gruppe 16">
            <a:extLst>
              <a:ext uri="{FF2B5EF4-FFF2-40B4-BE49-F238E27FC236}">
                <a16:creationId xmlns:a16="http://schemas.microsoft.com/office/drawing/2014/main" id="{3523E7D6-C87D-26B2-B1E7-BC85A1F8A550}"/>
              </a:ext>
            </a:extLst>
          </p:cNvPr>
          <p:cNvGrpSpPr/>
          <p:nvPr/>
        </p:nvGrpSpPr>
        <p:grpSpPr>
          <a:xfrm rot="784762">
            <a:off x="4425086" y="4098770"/>
            <a:ext cx="2310290" cy="2532888"/>
            <a:chOff x="9580080" y="4028940"/>
            <a:chExt cx="2310290" cy="2532888"/>
          </a:xfrm>
        </p:grpSpPr>
        <p:pic>
          <p:nvPicPr>
            <p:cNvPr id="18" name="Grafik 17" descr="Fabrik kontur">
              <a:extLst>
                <a:ext uri="{FF2B5EF4-FFF2-40B4-BE49-F238E27FC236}">
                  <a16:creationId xmlns:a16="http://schemas.microsoft.com/office/drawing/2014/main" id="{519D3F17-B8C1-BA79-F0C7-51DA40ABCF6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17832">
              <a:off x="10272693" y="4944151"/>
              <a:ext cx="1617677" cy="1617677"/>
            </a:xfrm>
            <a:prstGeom prst="rect">
              <a:avLst/>
            </a:prstGeom>
          </p:spPr>
        </p:pic>
        <p:pic>
          <p:nvPicPr>
            <p:cNvPr id="19" name="Grafik 18" descr="Rygning med massiv udfyldning">
              <a:extLst>
                <a:ext uri="{FF2B5EF4-FFF2-40B4-BE49-F238E27FC236}">
                  <a16:creationId xmlns:a16="http://schemas.microsoft.com/office/drawing/2014/main" id="{3A16019D-B381-AE0E-272B-DB7816C30FBA}"/>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30195"/>
            <a:stretch/>
          </p:blipFill>
          <p:spPr>
            <a:xfrm>
              <a:off x="9580080" y="4028940"/>
              <a:ext cx="1394561" cy="973475"/>
            </a:xfrm>
            <a:prstGeom prst="rect">
              <a:avLst/>
            </a:prstGeom>
          </p:spPr>
        </p:pic>
      </p:grpSp>
    </p:spTree>
    <p:extLst>
      <p:ext uri="{BB962C8B-B14F-4D97-AF65-F5344CB8AC3E}">
        <p14:creationId xmlns:p14="http://schemas.microsoft.com/office/powerpoint/2010/main" val="1881425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76520"/>
            <a:ext cx="5894782" cy="66941"/>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607617" y="258871"/>
            <a:ext cx="5894783" cy="994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Når I har udregnet jeres CO2-aftryk</a:t>
            </a:r>
          </a:p>
        </p:txBody>
      </p:sp>
      <p:sp>
        <p:nvSpPr>
          <p:cNvPr id="5" name="Tekstfelt 4">
            <a:extLst>
              <a:ext uri="{FF2B5EF4-FFF2-40B4-BE49-F238E27FC236}">
                <a16:creationId xmlns:a16="http://schemas.microsoft.com/office/drawing/2014/main" id="{CE0B93E3-F443-87DC-3ACF-B5D49DA41E41}"/>
              </a:ext>
            </a:extLst>
          </p:cNvPr>
          <p:cNvSpPr txBox="1"/>
          <p:nvPr/>
        </p:nvSpPr>
        <p:spPr>
          <a:xfrm>
            <a:off x="1164990" y="1835568"/>
            <a:ext cx="5337410" cy="4154984"/>
          </a:xfrm>
          <a:prstGeom prst="rect">
            <a:avLst/>
          </a:prstGeom>
          <a:noFill/>
        </p:spPr>
        <p:txBody>
          <a:bodyPr wrap="square">
            <a:spAutoFit/>
          </a:bodyPr>
          <a:lstStyle/>
          <a:p>
            <a:r>
              <a:rPr lang="da-DK" sz="2400" dirty="0">
                <a:solidFill>
                  <a:srgbClr val="004155"/>
                </a:solidFill>
                <a:latin typeface="Avenir Book" panose="02000503020000020003"/>
                <a:ea typeface="Lato" panose="020F0502020204030203" pitchFamily="34" charset="0"/>
                <a:cs typeface="Lato" panose="020F0502020204030203" pitchFamily="34" charset="0"/>
              </a:rPr>
              <a:t>Hvor mange har et CO2-aftryk på over 17 tons?</a:t>
            </a:r>
          </a:p>
          <a:p>
            <a:endParaRPr lang="da-DK" sz="2400" b="1" dirty="0">
              <a:solidFill>
                <a:srgbClr val="004155"/>
              </a:solidFill>
              <a:latin typeface="Avenir Book" panose="02000503020000020003"/>
              <a:ea typeface="Lato" panose="020F0502020204030203" pitchFamily="34" charset="0"/>
              <a:cs typeface="Lato" panose="020F0502020204030203" pitchFamily="34" charset="0"/>
            </a:endParaRPr>
          </a:p>
          <a:p>
            <a:r>
              <a:rPr lang="da-DK" sz="2400" dirty="0">
                <a:solidFill>
                  <a:srgbClr val="004155"/>
                </a:solidFill>
                <a:latin typeface="Avenir Book" panose="02000503020000020003"/>
                <a:ea typeface="Lato" panose="020F0502020204030203" pitchFamily="34" charset="0"/>
                <a:cs typeface="Lato" panose="020F0502020204030203" pitchFamily="34" charset="0"/>
              </a:rPr>
              <a:t>Hvor mange har et CO2-aftryk på under 17 tons?</a:t>
            </a:r>
          </a:p>
          <a:p>
            <a:endParaRPr lang="da-DK" sz="2400" dirty="0">
              <a:solidFill>
                <a:srgbClr val="004155"/>
              </a:solidFill>
              <a:latin typeface="Avenir Book" panose="02000503020000020003"/>
              <a:ea typeface="Lato" panose="020F0502020204030203" pitchFamily="34" charset="0"/>
              <a:cs typeface="Lato" panose="020F0502020204030203" pitchFamily="34" charset="0"/>
            </a:endParaRPr>
          </a:p>
          <a:p>
            <a:r>
              <a:rPr lang="da-DK" sz="2400" dirty="0">
                <a:solidFill>
                  <a:srgbClr val="004155"/>
                </a:solidFill>
                <a:latin typeface="Avenir Book" panose="02000503020000020003"/>
                <a:ea typeface="Lato" panose="020F0502020204030203" pitchFamily="34" charset="0"/>
                <a:cs typeface="Lato" panose="020F0502020204030203" pitchFamily="34" charset="0"/>
              </a:rPr>
              <a:t>Hvorfor var jeres udledninger forskellige?</a:t>
            </a:r>
          </a:p>
          <a:p>
            <a:endParaRPr lang="da-DK" sz="2400" dirty="0">
              <a:solidFill>
                <a:srgbClr val="004155"/>
              </a:solidFill>
              <a:latin typeface="Avenir Book" panose="02000503020000020003"/>
              <a:ea typeface="Lato" panose="020F0502020204030203" pitchFamily="34" charset="0"/>
              <a:cs typeface="Lato" panose="020F0502020204030203" pitchFamily="34" charset="0"/>
            </a:endParaRPr>
          </a:p>
          <a:p>
            <a:r>
              <a:rPr lang="da-DK" sz="2400" dirty="0">
                <a:solidFill>
                  <a:srgbClr val="004155"/>
                </a:solidFill>
                <a:latin typeface="Avenir Book" panose="02000503020000020003"/>
                <a:ea typeface="Lato" panose="020F0502020204030203" pitchFamily="34" charset="0"/>
                <a:cs typeface="Lato" panose="020F0502020204030203" pitchFamily="34" charset="0"/>
              </a:rPr>
              <a:t>Hvad kan man gøre for at sænke sine udledninger?</a:t>
            </a:r>
          </a:p>
          <a:p>
            <a:endParaRPr lang="da-DK" sz="2400"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6" name="Billede 5">
            <a:extLst>
              <a:ext uri="{FF2B5EF4-FFF2-40B4-BE49-F238E27FC236}">
                <a16:creationId xmlns:a16="http://schemas.microsoft.com/office/drawing/2014/main" id="{20B63192-999D-2136-6B3A-6B410F692C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737"/>
          <a:stretch/>
        </p:blipFill>
        <p:spPr>
          <a:xfrm>
            <a:off x="329275" y="4920011"/>
            <a:ext cx="775797" cy="661469"/>
          </a:xfrm>
          <a:prstGeom prst="rect">
            <a:avLst/>
          </a:prstGeom>
        </p:spPr>
      </p:pic>
      <p:grpSp>
        <p:nvGrpSpPr>
          <p:cNvPr id="20" name="Gruppe 19">
            <a:extLst>
              <a:ext uri="{FF2B5EF4-FFF2-40B4-BE49-F238E27FC236}">
                <a16:creationId xmlns:a16="http://schemas.microsoft.com/office/drawing/2014/main" id="{BBE76EE5-D151-A82A-510C-1DC760B8F600}"/>
              </a:ext>
            </a:extLst>
          </p:cNvPr>
          <p:cNvGrpSpPr/>
          <p:nvPr/>
        </p:nvGrpSpPr>
        <p:grpSpPr>
          <a:xfrm>
            <a:off x="318471" y="1636892"/>
            <a:ext cx="1018533" cy="914400"/>
            <a:chOff x="1237702" y="1583889"/>
            <a:chExt cx="1018533" cy="914400"/>
          </a:xfrm>
        </p:grpSpPr>
        <p:sp>
          <p:nvSpPr>
            <p:cNvPr id="7" name="Tekstfelt 6">
              <a:extLst>
                <a:ext uri="{FF2B5EF4-FFF2-40B4-BE49-F238E27FC236}">
                  <a16:creationId xmlns:a16="http://schemas.microsoft.com/office/drawing/2014/main" id="{E5511EC3-0C6E-C227-CCCC-EE3414C5A3C3}"/>
                </a:ext>
              </a:extLst>
            </p:cNvPr>
            <p:cNvSpPr txBox="1"/>
            <p:nvPr/>
          </p:nvSpPr>
          <p:spPr>
            <a:xfrm>
              <a:off x="1341835" y="1888790"/>
              <a:ext cx="914400" cy="369332"/>
            </a:xfrm>
            <a:prstGeom prst="rect">
              <a:avLst/>
            </a:prstGeom>
            <a:noFill/>
          </p:spPr>
          <p:txBody>
            <a:bodyPr wrap="square" rtlCol="0">
              <a:spAutoFit/>
            </a:bodyPr>
            <a:lstStyle/>
            <a:p>
              <a:r>
                <a:rPr lang="da-DK" b="1" dirty="0">
                  <a:latin typeface="Avenir Book" panose="02000503020000020003"/>
                </a:rPr>
                <a:t>CO2</a:t>
              </a:r>
            </a:p>
          </p:txBody>
        </p:sp>
        <p:pic>
          <p:nvPicPr>
            <p:cNvPr id="16" name="Grafik 15" descr="Sky kontur">
              <a:extLst>
                <a:ext uri="{FF2B5EF4-FFF2-40B4-BE49-F238E27FC236}">
                  <a16:creationId xmlns:a16="http://schemas.microsoft.com/office/drawing/2014/main" id="{EE40D0DD-01FC-8E71-53AC-4D9F68B3D7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37702" y="1583889"/>
              <a:ext cx="914400" cy="914400"/>
            </a:xfrm>
            <a:prstGeom prst="rect">
              <a:avLst/>
            </a:prstGeom>
          </p:spPr>
        </p:pic>
      </p:grpSp>
      <p:pic>
        <p:nvPicPr>
          <p:cNvPr id="5122" name="Picture 2">
            <a:extLst>
              <a:ext uri="{FF2B5EF4-FFF2-40B4-BE49-F238E27FC236}">
                <a16:creationId xmlns:a16="http://schemas.microsoft.com/office/drawing/2014/main" id="{49CBC1F5-C1FF-3092-61E1-3A60D5C1F1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506" r="16585"/>
          <a:stretch/>
        </p:blipFill>
        <p:spPr bwMode="auto">
          <a:xfrm>
            <a:off x="6988147" y="0"/>
            <a:ext cx="520385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e 2">
            <a:extLst>
              <a:ext uri="{FF2B5EF4-FFF2-40B4-BE49-F238E27FC236}">
                <a16:creationId xmlns:a16="http://schemas.microsoft.com/office/drawing/2014/main" id="{258C7D4C-98D4-439A-0590-30D8F5C951DB}"/>
              </a:ext>
            </a:extLst>
          </p:cNvPr>
          <p:cNvGrpSpPr/>
          <p:nvPr/>
        </p:nvGrpSpPr>
        <p:grpSpPr>
          <a:xfrm>
            <a:off x="266404" y="2763118"/>
            <a:ext cx="1018533" cy="914400"/>
            <a:chOff x="1237702" y="1583889"/>
            <a:chExt cx="1018533" cy="914400"/>
          </a:xfrm>
        </p:grpSpPr>
        <p:sp>
          <p:nvSpPr>
            <p:cNvPr id="4" name="Tekstfelt 3">
              <a:extLst>
                <a:ext uri="{FF2B5EF4-FFF2-40B4-BE49-F238E27FC236}">
                  <a16:creationId xmlns:a16="http://schemas.microsoft.com/office/drawing/2014/main" id="{83C0D7FD-4DF1-9CD5-24E0-0060D1423637}"/>
                </a:ext>
              </a:extLst>
            </p:cNvPr>
            <p:cNvSpPr txBox="1"/>
            <p:nvPr/>
          </p:nvSpPr>
          <p:spPr>
            <a:xfrm>
              <a:off x="1341835" y="1888790"/>
              <a:ext cx="914400" cy="369332"/>
            </a:xfrm>
            <a:prstGeom prst="rect">
              <a:avLst/>
            </a:prstGeom>
            <a:noFill/>
          </p:spPr>
          <p:txBody>
            <a:bodyPr wrap="square" rtlCol="0">
              <a:spAutoFit/>
            </a:bodyPr>
            <a:lstStyle/>
            <a:p>
              <a:r>
                <a:rPr lang="da-DK" b="1" dirty="0">
                  <a:latin typeface="Avenir Book" panose="02000503020000020003"/>
                </a:rPr>
                <a:t>CO2</a:t>
              </a:r>
            </a:p>
          </p:txBody>
        </p:sp>
        <p:pic>
          <p:nvPicPr>
            <p:cNvPr id="9" name="Grafik 8" descr="Sky kontur">
              <a:extLst>
                <a:ext uri="{FF2B5EF4-FFF2-40B4-BE49-F238E27FC236}">
                  <a16:creationId xmlns:a16="http://schemas.microsoft.com/office/drawing/2014/main" id="{433226F5-1D14-6C78-DCB0-BC71BD0D54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37702" y="1583889"/>
              <a:ext cx="914400" cy="914400"/>
            </a:xfrm>
            <a:prstGeom prst="rect">
              <a:avLst/>
            </a:prstGeom>
          </p:spPr>
        </p:pic>
      </p:grpSp>
      <p:pic>
        <p:nvPicPr>
          <p:cNvPr id="12" name="Grafik 11" descr="Spørgsmålstegn kontur">
            <a:extLst>
              <a:ext uri="{FF2B5EF4-FFF2-40B4-BE49-F238E27FC236}">
                <a16:creationId xmlns:a16="http://schemas.microsoft.com/office/drawing/2014/main" id="{4D006372-9936-91F3-F414-AA35A86FF9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4450" y="3857075"/>
            <a:ext cx="760622" cy="760622"/>
          </a:xfrm>
          <a:prstGeom prst="rect">
            <a:avLst/>
          </a:prstGeom>
        </p:spPr>
      </p:pic>
      <p:pic>
        <p:nvPicPr>
          <p:cNvPr id="23" name="Grafik 22" descr="Pil op kontur">
            <a:extLst>
              <a:ext uri="{FF2B5EF4-FFF2-40B4-BE49-F238E27FC236}">
                <a16:creationId xmlns:a16="http://schemas.microsoft.com/office/drawing/2014/main" id="{864F1D0A-26BA-F443-4B02-E6D183BF86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641" y="1874728"/>
            <a:ext cx="472691" cy="472691"/>
          </a:xfrm>
          <a:prstGeom prst="rect">
            <a:avLst/>
          </a:prstGeom>
        </p:spPr>
      </p:pic>
      <p:pic>
        <p:nvPicPr>
          <p:cNvPr id="25" name="Grafik 24" descr="Pil ned kontur">
            <a:extLst>
              <a:ext uri="{FF2B5EF4-FFF2-40B4-BE49-F238E27FC236}">
                <a16:creationId xmlns:a16="http://schemas.microsoft.com/office/drawing/2014/main" id="{BFEA8A5B-9701-70F3-4D29-7A4DDC242A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641" y="2983972"/>
            <a:ext cx="472691" cy="472691"/>
          </a:xfrm>
          <a:prstGeom prst="rect">
            <a:avLst/>
          </a:prstGeom>
        </p:spPr>
      </p:pic>
    </p:spTree>
    <p:extLst>
      <p:ext uri="{BB962C8B-B14F-4D97-AF65-F5344CB8AC3E}">
        <p14:creationId xmlns:p14="http://schemas.microsoft.com/office/powerpoint/2010/main" val="21031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1004137" y="810173"/>
            <a:ext cx="9536023" cy="513938"/>
          </a:xfrm>
        </p:spPr>
        <p:txBody>
          <a:bodyPr anchor="t">
            <a:noAutofit/>
          </a:bodyPr>
          <a:lstStyle/>
          <a:p>
            <a:r>
              <a:rPr lang="da-DK" sz="2800" b="1" dirty="0">
                <a:solidFill>
                  <a:srgbClr val="005268"/>
                </a:solidFill>
                <a:latin typeface="Merriweather" pitchFamily="2" charset="77"/>
                <a:ea typeface="Lato Heavy" panose="020F0502020204030203" pitchFamily="34" charset="0"/>
                <a:cs typeface="Lato Heavy" panose="020F0502020204030203" pitchFamily="34" charset="0"/>
              </a:rPr>
              <a:t>Hvem kan kalde sig ekspert i cirkulær økonomi?</a:t>
            </a: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15797" y="1493375"/>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3" name="Picture 4" descr="woman facing body of water">
            <a:extLst>
              <a:ext uri="{FF2B5EF4-FFF2-40B4-BE49-F238E27FC236}">
                <a16:creationId xmlns:a16="http://schemas.microsoft.com/office/drawing/2014/main" id="{9AED8BA5-2A52-990D-6823-333B68474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559" y="1708358"/>
            <a:ext cx="7116881" cy="4725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510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607618" y="677079"/>
            <a:ext cx="5938822" cy="994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b="1" dirty="0" err="1">
                <a:solidFill>
                  <a:srgbClr val="005268"/>
                </a:solidFill>
                <a:latin typeface="Merriweather" pitchFamily="2" charset="77"/>
                <a:ea typeface="Lato Heavy" panose="020F0502020204030203" pitchFamily="34" charset="0"/>
                <a:cs typeface="Lato Heavy" panose="020F0502020204030203" pitchFamily="34" charset="0"/>
              </a:rPr>
              <a:t>Casearbejde</a:t>
            </a:r>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5" name="Tekstfelt 4">
            <a:extLst>
              <a:ext uri="{FF2B5EF4-FFF2-40B4-BE49-F238E27FC236}">
                <a16:creationId xmlns:a16="http://schemas.microsoft.com/office/drawing/2014/main" id="{CE0B93E3-F443-87DC-3ACF-B5D49DA41E41}"/>
              </a:ext>
            </a:extLst>
          </p:cNvPr>
          <p:cNvSpPr txBox="1"/>
          <p:nvPr/>
        </p:nvSpPr>
        <p:spPr>
          <a:xfrm>
            <a:off x="1160272" y="1671757"/>
            <a:ext cx="5938823" cy="3139321"/>
          </a:xfrm>
          <a:prstGeom prst="rect">
            <a:avLst/>
          </a:prstGeom>
          <a:noFill/>
        </p:spPr>
        <p:txBody>
          <a:bodyPr wrap="square">
            <a:spAutoFit/>
          </a:bodyPr>
          <a:lstStyle/>
          <a:p>
            <a:r>
              <a:rPr lang="da-DK" sz="2200" b="1" dirty="0">
                <a:solidFill>
                  <a:srgbClr val="004155"/>
                </a:solidFill>
                <a:latin typeface="Avenir Book" panose="02000503020000020003"/>
                <a:ea typeface="Lato" panose="020F0502020204030203" pitchFamily="34" charset="0"/>
                <a:cs typeface="Lato" panose="020F0502020204030203" pitchFamily="34" charset="0"/>
              </a:rPr>
              <a:t>Vælg én af to cases </a:t>
            </a:r>
            <a:r>
              <a:rPr lang="da-DK" sz="2200" dirty="0">
                <a:solidFill>
                  <a:srgbClr val="004155"/>
                </a:solidFill>
                <a:latin typeface="Avenir Book" panose="02000503020000020003"/>
                <a:ea typeface="Lato" panose="020F0502020204030203" pitchFamily="34" charset="0"/>
                <a:cs typeface="Lato" panose="020F0502020204030203" pitchFamily="34" charset="0"/>
              </a:rPr>
              <a:t>sammen med din sidekammerat</a:t>
            </a:r>
            <a:endParaRPr lang="da-DK" sz="2200" b="1" dirty="0">
              <a:solidFill>
                <a:srgbClr val="004155"/>
              </a:solidFill>
              <a:latin typeface="Avenir Book" panose="02000503020000020003"/>
              <a:ea typeface="Lato" panose="020F0502020204030203" pitchFamily="34" charset="0"/>
              <a:cs typeface="Lato" panose="020F0502020204030203" pitchFamily="34" charset="0"/>
            </a:endParaRP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r>
              <a:rPr lang="da-DK" sz="2200" dirty="0">
                <a:solidFill>
                  <a:srgbClr val="004155"/>
                </a:solidFill>
                <a:latin typeface="Avenir Book" panose="02000503020000020003"/>
                <a:ea typeface="Lato" panose="020F0502020204030203" pitchFamily="34" charset="0"/>
                <a:cs typeface="Lato" panose="020F0502020204030203" pitchFamily="34" charset="0"/>
              </a:rPr>
              <a:t>Brainstorm over </a:t>
            </a:r>
            <a:r>
              <a:rPr lang="da-DK" sz="2200" b="1" dirty="0">
                <a:solidFill>
                  <a:srgbClr val="004155"/>
                </a:solidFill>
                <a:latin typeface="Avenir Book" panose="02000503020000020003"/>
                <a:ea typeface="Lato" panose="020F0502020204030203" pitchFamily="34" charset="0"/>
                <a:cs typeface="Lato" panose="020F0502020204030203" pitchFamily="34" charset="0"/>
              </a:rPr>
              <a:t>en løsning </a:t>
            </a:r>
            <a:r>
              <a:rPr lang="da-DK" sz="2200" dirty="0">
                <a:solidFill>
                  <a:srgbClr val="004155"/>
                </a:solidFill>
                <a:latin typeface="Avenir Book" panose="02000503020000020003"/>
                <a:ea typeface="Lato" panose="020F0502020204030203" pitchFamily="34" charset="0"/>
                <a:cs typeface="Lato" panose="020F0502020204030203" pitchFamily="34" charset="0"/>
              </a:rPr>
              <a:t>sammen med din sidekammerat</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r>
              <a:rPr lang="da-DK" sz="2200" b="1" dirty="0">
                <a:solidFill>
                  <a:srgbClr val="004155"/>
                </a:solidFill>
                <a:latin typeface="Avenir Book" panose="02000503020000020003"/>
                <a:ea typeface="Lato" panose="020F0502020204030203" pitchFamily="34" charset="0"/>
                <a:cs typeface="Lato" panose="020F0502020204030203" pitchFamily="34" charset="0"/>
              </a:rPr>
              <a:t>Fortæl om din idé </a:t>
            </a:r>
            <a:r>
              <a:rPr lang="da-DK" sz="2200" dirty="0">
                <a:solidFill>
                  <a:srgbClr val="004155"/>
                </a:solidFill>
                <a:latin typeface="Avenir Book" panose="02000503020000020003"/>
                <a:ea typeface="Lato" panose="020F0502020204030203" pitchFamily="34" charset="0"/>
                <a:cs typeface="Lato" panose="020F0502020204030203" pitchFamily="34" charset="0"/>
              </a:rPr>
              <a:t>til et andet makkerpar</a:t>
            </a:r>
            <a:endParaRPr lang="da-DK" sz="2200" b="1" dirty="0">
              <a:solidFill>
                <a:srgbClr val="004155"/>
              </a:solidFill>
              <a:latin typeface="Avenir Book" panose="02000503020000020003"/>
              <a:ea typeface="Lato" panose="020F0502020204030203" pitchFamily="34" charset="0"/>
              <a:cs typeface="Lato" panose="020F0502020204030203" pitchFamily="34" charset="0"/>
            </a:endParaRP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r>
              <a:rPr lang="da-DK" sz="2200" b="1" dirty="0">
                <a:solidFill>
                  <a:srgbClr val="004155"/>
                </a:solidFill>
                <a:latin typeface="Avenir Book" panose="02000503020000020003"/>
                <a:ea typeface="Lato" panose="020F0502020204030203" pitchFamily="34" charset="0"/>
                <a:cs typeface="Lato" panose="020F0502020204030203" pitchFamily="34" charset="0"/>
              </a:rPr>
              <a:t>Fælles opsamling</a:t>
            </a:r>
          </a:p>
        </p:txBody>
      </p:sp>
      <p:pic>
        <p:nvPicPr>
          <p:cNvPr id="3" name="Picture 2" descr="photo of bulb artwork">
            <a:extLst>
              <a:ext uri="{FF2B5EF4-FFF2-40B4-BE49-F238E27FC236}">
                <a16:creationId xmlns:a16="http://schemas.microsoft.com/office/drawing/2014/main" id="{F05FDD6B-714A-99A2-1273-06E18648E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50" t="93" r="45071"/>
          <a:stretch/>
        </p:blipFill>
        <p:spPr bwMode="auto">
          <a:xfrm>
            <a:off x="7456124" y="0"/>
            <a:ext cx="4961866" cy="6862756"/>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descr="Badge 4 kontur">
            <a:extLst>
              <a:ext uri="{FF2B5EF4-FFF2-40B4-BE49-F238E27FC236}">
                <a16:creationId xmlns:a16="http://schemas.microsoft.com/office/drawing/2014/main" id="{33CDF73A-BA28-0492-6DB1-445749D104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581" y="4353475"/>
            <a:ext cx="457603" cy="457603"/>
          </a:xfrm>
          <a:prstGeom prst="rect">
            <a:avLst/>
          </a:prstGeom>
        </p:spPr>
      </p:pic>
      <p:pic>
        <p:nvPicPr>
          <p:cNvPr id="9" name="Grafik 8" descr="Badge 3 kontur">
            <a:extLst>
              <a:ext uri="{FF2B5EF4-FFF2-40B4-BE49-F238E27FC236}">
                <a16:creationId xmlns:a16="http://schemas.microsoft.com/office/drawing/2014/main" id="{5B13FB13-5009-C6E9-F085-3EF12257B4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5581" y="3709386"/>
            <a:ext cx="457603" cy="457603"/>
          </a:xfrm>
          <a:prstGeom prst="rect">
            <a:avLst/>
          </a:prstGeom>
        </p:spPr>
      </p:pic>
      <p:pic>
        <p:nvPicPr>
          <p:cNvPr id="11" name="Grafik 10" descr="Badge kontur">
            <a:extLst>
              <a:ext uri="{FF2B5EF4-FFF2-40B4-BE49-F238E27FC236}">
                <a16:creationId xmlns:a16="http://schemas.microsoft.com/office/drawing/2014/main" id="{8495BE2F-506D-1123-14BA-AC0DB8D490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5581" y="2724289"/>
            <a:ext cx="457603" cy="457603"/>
          </a:xfrm>
          <a:prstGeom prst="rect">
            <a:avLst/>
          </a:prstGeom>
        </p:spPr>
      </p:pic>
      <p:pic>
        <p:nvPicPr>
          <p:cNvPr id="12" name="Grafik 11" descr="Badge 1 kontur">
            <a:extLst>
              <a:ext uri="{FF2B5EF4-FFF2-40B4-BE49-F238E27FC236}">
                <a16:creationId xmlns:a16="http://schemas.microsoft.com/office/drawing/2014/main" id="{111BB262-26C8-8F67-5CBE-7F5888E80A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5581" y="1703066"/>
            <a:ext cx="457603" cy="457603"/>
          </a:xfrm>
          <a:prstGeom prst="rect">
            <a:avLst/>
          </a:prstGeom>
        </p:spPr>
      </p:pic>
      <p:pic>
        <p:nvPicPr>
          <p:cNvPr id="13" name="Grafik 12" descr="Chat med massiv udfyldning">
            <a:extLst>
              <a:ext uri="{FF2B5EF4-FFF2-40B4-BE49-F238E27FC236}">
                <a16:creationId xmlns:a16="http://schemas.microsoft.com/office/drawing/2014/main" id="{4C01627E-3F96-2D0F-AB8E-62CEAB84B28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15064" y="4166989"/>
            <a:ext cx="2621875" cy="2621875"/>
          </a:xfrm>
          <a:prstGeom prst="rect">
            <a:avLst/>
          </a:prstGeom>
        </p:spPr>
      </p:pic>
    </p:spTree>
    <p:extLst>
      <p:ext uri="{BB962C8B-B14F-4D97-AF65-F5344CB8AC3E}">
        <p14:creationId xmlns:p14="http://schemas.microsoft.com/office/powerpoint/2010/main" val="655305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1327987" y="772526"/>
            <a:ext cx="9536023" cy="513938"/>
          </a:xfrm>
        </p:spPr>
        <p:txBody>
          <a:bodyPr anchor="t">
            <a:noAutofit/>
          </a:bodyPr>
          <a:lstStyle/>
          <a:p>
            <a:r>
              <a:rPr lang="da-DK" sz="3600" b="1" dirty="0" err="1">
                <a:solidFill>
                  <a:srgbClr val="005268"/>
                </a:solidFill>
                <a:latin typeface="Merriweather" pitchFamily="2" charset="77"/>
                <a:ea typeface="Lato Heavy" panose="020F0502020204030203" pitchFamily="34" charset="0"/>
                <a:cs typeface="Lato Heavy" panose="020F0502020204030203" pitchFamily="34" charset="0"/>
              </a:rPr>
              <a:t>Casearbejde</a:t>
            </a:r>
            <a:endParaRPr lang="da-DK" sz="3600" b="1" dirty="0">
              <a:solidFill>
                <a:srgbClr val="005268"/>
              </a:solidFill>
              <a:latin typeface="Merriweather" pitchFamily="2" charset="77"/>
              <a:ea typeface="Lato Heavy" panose="020F0502020204030203" pitchFamily="34" charset="0"/>
              <a:cs typeface="Lato Heavy" panose="020F0502020204030203" pitchFamily="34" charset="0"/>
            </a:endParaRP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15797" y="1493375"/>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5" name="Picture 4" descr="clear drinking bottle filled with water">
            <a:extLst>
              <a:ext uri="{FF2B5EF4-FFF2-40B4-BE49-F238E27FC236}">
                <a16:creationId xmlns:a16="http://schemas.microsoft.com/office/drawing/2014/main" id="{29909814-EFE0-F30C-CD63-9D996C41C9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898" t="15050" r="27594"/>
          <a:stretch/>
        </p:blipFill>
        <p:spPr bwMode="auto">
          <a:xfrm>
            <a:off x="2107517" y="1965327"/>
            <a:ext cx="3335101" cy="41201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assorted-color shirt lot hang on rack">
            <a:extLst>
              <a:ext uri="{FF2B5EF4-FFF2-40B4-BE49-F238E27FC236}">
                <a16:creationId xmlns:a16="http://schemas.microsoft.com/office/drawing/2014/main" id="{67C21522-9673-6828-3927-EAC7D5D035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0512" y="1965327"/>
            <a:ext cx="3335101" cy="416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15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607618" y="677079"/>
            <a:ext cx="5938822" cy="994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Plastikflasker</a:t>
            </a:r>
          </a:p>
        </p:txBody>
      </p:sp>
      <p:sp>
        <p:nvSpPr>
          <p:cNvPr id="5" name="Tekstfelt 4">
            <a:extLst>
              <a:ext uri="{FF2B5EF4-FFF2-40B4-BE49-F238E27FC236}">
                <a16:creationId xmlns:a16="http://schemas.microsoft.com/office/drawing/2014/main" id="{CE0B93E3-F443-87DC-3ACF-B5D49DA41E41}"/>
              </a:ext>
            </a:extLst>
          </p:cNvPr>
          <p:cNvSpPr txBox="1"/>
          <p:nvPr/>
        </p:nvSpPr>
        <p:spPr>
          <a:xfrm>
            <a:off x="1160273" y="1671757"/>
            <a:ext cx="5693874" cy="5324535"/>
          </a:xfrm>
          <a:prstGeom prst="rect">
            <a:avLst/>
          </a:prstGeom>
          <a:noFill/>
        </p:spPr>
        <p:txBody>
          <a:bodyPr wrap="square">
            <a:spAutoFit/>
          </a:bodyPr>
          <a:lstStyle/>
          <a:p>
            <a:r>
              <a:rPr lang="da-DK" sz="2000" dirty="0">
                <a:solidFill>
                  <a:srgbClr val="004155"/>
                </a:solidFill>
                <a:latin typeface="Avenir Book" panose="02000503020000020003"/>
                <a:ea typeface="Lato" panose="020F0502020204030203" pitchFamily="34" charset="0"/>
                <a:cs typeface="Lato" panose="020F0502020204030203" pitchFamily="34" charset="0"/>
              </a:rPr>
              <a:t>Vi køber i </a:t>
            </a:r>
            <a:r>
              <a:rPr lang="da-DK" sz="2000" b="1" dirty="0">
                <a:solidFill>
                  <a:srgbClr val="004155"/>
                </a:solidFill>
                <a:latin typeface="Avenir Book" panose="02000503020000020003"/>
                <a:ea typeface="Lato" panose="020F0502020204030203" pitchFamily="34" charset="0"/>
                <a:cs typeface="Lato" panose="020F0502020204030203" pitchFamily="34" charset="0"/>
              </a:rPr>
              <a:t>Danmark 115 mio. liter </a:t>
            </a:r>
            <a:r>
              <a:rPr lang="da-DK" sz="2000" dirty="0">
                <a:solidFill>
                  <a:srgbClr val="004155"/>
                </a:solidFill>
                <a:latin typeface="Avenir Book" panose="02000503020000020003"/>
                <a:ea typeface="Lato" panose="020F0502020204030203" pitchFamily="34" charset="0"/>
                <a:cs typeface="Lato" panose="020F0502020204030203" pitchFamily="34" charset="0"/>
              </a:rPr>
              <a:t>flaskevand om året. Det svarer til </a:t>
            </a:r>
            <a:r>
              <a:rPr lang="da-DK" sz="2000" b="1" dirty="0">
                <a:solidFill>
                  <a:srgbClr val="004155"/>
                </a:solidFill>
                <a:latin typeface="Avenir Book" panose="02000503020000020003"/>
                <a:ea typeface="Lato" panose="020F0502020204030203" pitchFamily="34" charset="0"/>
                <a:cs typeface="Lato" panose="020F0502020204030203" pitchFamily="34" charset="0"/>
              </a:rPr>
              <a:t>ca. 20 liter per indbygger.</a:t>
            </a:r>
          </a:p>
          <a:p>
            <a:endParaRPr lang="da-DK" sz="2000" b="1" dirty="0">
              <a:solidFill>
                <a:srgbClr val="004155"/>
              </a:solidFill>
              <a:latin typeface="Avenir Book" panose="02000503020000020003"/>
              <a:ea typeface="Lato" panose="020F0502020204030203" pitchFamily="34" charset="0"/>
              <a:cs typeface="Lato" panose="020F0502020204030203" pitchFamily="34" charset="0"/>
            </a:endParaRPr>
          </a:p>
          <a:p>
            <a:r>
              <a:rPr lang="da-DK" sz="2000" b="1" dirty="0">
                <a:solidFill>
                  <a:srgbClr val="004155"/>
                </a:solidFill>
                <a:latin typeface="Avenir Book" panose="02000503020000020003"/>
                <a:ea typeface="Lato" panose="020F0502020204030203" pitchFamily="34" charset="0"/>
                <a:cs typeface="Lato" panose="020F0502020204030203" pitchFamily="34" charset="0"/>
              </a:rPr>
              <a:t>Pant- og retursystemet </a:t>
            </a:r>
            <a:r>
              <a:rPr lang="da-DK" sz="2000" dirty="0">
                <a:solidFill>
                  <a:srgbClr val="004155"/>
                </a:solidFill>
                <a:latin typeface="Avenir Book" panose="02000503020000020003"/>
                <a:ea typeface="Lato" panose="020F0502020204030203" pitchFamily="34" charset="0"/>
                <a:cs typeface="Lato" panose="020F0502020204030203" pitchFamily="34" charset="0"/>
              </a:rPr>
              <a:t>sikrer, at </a:t>
            </a:r>
            <a:r>
              <a:rPr lang="da-DK" sz="2000" b="1" dirty="0">
                <a:solidFill>
                  <a:srgbClr val="004155"/>
                </a:solidFill>
                <a:latin typeface="Avenir Book" panose="02000503020000020003"/>
                <a:ea typeface="Lato" panose="020F0502020204030203" pitchFamily="34" charset="0"/>
                <a:cs typeface="Lato" panose="020F0502020204030203" pitchFamily="34" charset="0"/>
              </a:rPr>
              <a:t>93 %</a:t>
            </a:r>
            <a:r>
              <a:rPr lang="da-DK" sz="2000" dirty="0">
                <a:solidFill>
                  <a:srgbClr val="004155"/>
                </a:solidFill>
                <a:latin typeface="Avenir Book" panose="02000503020000020003"/>
                <a:ea typeface="Lato" panose="020F0502020204030203" pitchFamily="34" charset="0"/>
                <a:cs typeface="Lato" panose="020F0502020204030203" pitchFamily="34" charset="0"/>
              </a:rPr>
              <a:t> af flaskerne indsamles. Pantsystemet betyder, at flaskerne </a:t>
            </a:r>
            <a:r>
              <a:rPr lang="da-DK" sz="2000" b="1" dirty="0">
                <a:solidFill>
                  <a:srgbClr val="004155"/>
                </a:solidFill>
                <a:latin typeface="Avenir Book" panose="02000503020000020003"/>
                <a:ea typeface="Lato" panose="020F0502020204030203" pitchFamily="34" charset="0"/>
                <a:cs typeface="Lato" panose="020F0502020204030203" pitchFamily="34" charset="0"/>
              </a:rPr>
              <a:t>genanvendes </a:t>
            </a:r>
            <a:r>
              <a:rPr lang="da-DK" sz="2000" dirty="0">
                <a:solidFill>
                  <a:srgbClr val="004155"/>
                </a:solidFill>
                <a:latin typeface="Avenir Book" panose="02000503020000020003"/>
                <a:ea typeface="Lato" panose="020F0502020204030203" pitchFamily="34" charset="0"/>
                <a:cs typeface="Lato" panose="020F0502020204030203" pitchFamily="34" charset="0"/>
              </a:rPr>
              <a:t>og smeltes om til ny emballage.</a:t>
            </a:r>
            <a:endParaRPr lang="da-DK" sz="2000" b="1" dirty="0">
              <a:solidFill>
                <a:srgbClr val="004155"/>
              </a:solidFill>
              <a:latin typeface="Avenir Book" panose="02000503020000020003"/>
              <a:ea typeface="Lato" panose="020F0502020204030203" pitchFamily="34" charset="0"/>
              <a:cs typeface="Lato" panose="020F0502020204030203" pitchFamily="34" charset="0"/>
            </a:endParaRP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Genanvendelse </a:t>
            </a:r>
            <a:r>
              <a:rPr lang="da-DK" sz="2000" b="1" dirty="0">
                <a:solidFill>
                  <a:srgbClr val="004155"/>
                </a:solidFill>
                <a:latin typeface="Avenir Book" panose="02000503020000020003"/>
                <a:ea typeface="Lato" panose="020F0502020204030203" pitchFamily="34" charset="0"/>
                <a:cs typeface="Lato" panose="020F0502020204030203" pitchFamily="34" charset="0"/>
              </a:rPr>
              <a:t>er ikke gratis på klima-kontoen</a:t>
            </a:r>
            <a:r>
              <a:rPr lang="da-DK" sz="2000" dirty="0">
                <a:solidFill>
                  <a:srgbClr val="004155"/>
                </a:solidFill>
                <a:latin typeface="Avenir Book" panose="02000503020000020003"/>
                <a:ea typeface="Lato" panose="020F0502020204030203" pitchFamily="34" charset="0"/>
                <a:cs typeface="Lato" panose="020F0502020204030203" pitchFamily="34" charset="0"/>
              </a:rPr>
              <a:t>. 1 liter flaskevand </a:t>
            </a:r>
            <a:r>
              <a:rPr lang="da-DK" sz="2000" b="1" dirty="0">
                <a:solidFill>
                  <a:srgbClr val="004155"/>
                </a:solidFill>
                <a:latin typeface="Avenir Book" panose="02000503020000020003"/>
                <a:ea typeface="Lato" panose="020F0502020204030203" pitchFamily="34" charset="0"/>
                <a:cs typeface="Lato" panose="020F0502020204030203" pitchFamily="34" charset="0"/>
              </a:rPr>
              <a:t>udleder 900 gange mere CO2 </a:t>
            </a:r>
            <a:r>
              <a:rPr lang="da-DK" sz="2000" dirty="0">
                <a:solidFill>
                  <a:srgbClr val="004155"/>
                </a:solidFill>
                <a:latin typeface="Avenir Book" panose="02000503020000020003"/>
                <a:ea typeface="Lato" panose="020F0502020204030203" pitchFamily="34" charset="0"/>
                <a:cs typeface="Lato" panose="020F0502020204030203" pitchFamily="34" charset="0"/>
              </a:rPr>
              <a:t>end 1 liter postevand.</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Når en plastflaske smides i naturen, kan det både være problematisk for </a:t>
            </a:r>
            <a:r>
              <a:rPr lang="da-DK" sz="2000" b="1" dirty="0">
                <a:solidFill>
                  <a:srgbClr val="004155"/>
                </a:solidFill>
                <a:latin typeface="Avenir Book" panose="02000503020000020003"/>
                <a:ea typeface="Lato" panose="020F0502020204030203" pitchFamily="34" charset="0"/>
                <a:cs typeface="Lato" panose="020F0502020204030203" pitchFamily="34" charset="0"/>
              </a:rPr>
              <a:t>menneskers og dyrs sundhed.</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Vi </a:t>
            </a:r>
            <a:r>
              <a:rPr lang="da-DK" sz="2000" b="1" dirty="0">
                <a:solidFill>
                  <a:srgbClr val="004155"/>
                </a:solidFill>
                <a:latin typeface="Avenir Book" panose="02000503020000020003"/>
                <a:ea typeface="Lato" panose="020F0502020204030203" pitchFamily="34" charset="0"/>
                <a:cs typeface="Lato" panose="020F0502020204030203" pitchFamily="34" charset="0"/>
              </a:rPr>
              <a:t>spiser ca. 50.000 mikroplast-partikler om året.</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2" name="Picture 4" descr="clear drinking bottle filled with water">
            <a:extLst>
              <a:ext uri="{FF2B5EF4-FFF2-40B4-BE49-F238E27FC236}">
                <a16:creationId xmlns:a16="http://schemas.microsoft.com/office/drawing/2014/main" id="{1C81BBBD-FBF6-B52F-971A-04DB2C8B9C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899" t="15050" r="30514"/>
          <a:stretch/>
        </p:blipFill>
        <p:spPr bwMode="auto">
          <a:xfrm>
            <a:off x="7061757" y="0"/>
            <a:ext cx="51302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Vandflaske kontur">
            <a:extLst>
              <a:ext uri="{FF2B5EF4-FFF2-40B4-BE49-F238E27FC236}">
                <a16:creationId xmlns:a16="http://schemas.microsoft.com/office/drawing/2014/main" id="{CDA9633B-8EE2-FC37-43DA-46D705714D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0184" y="1681959"/>
            <a:ext cx="733527" cy="733527"/>
          </a:xfrm>
          <a:prstGeom prst="rect">
            <a:avLst/>
          </a:prstGeom>
        </p:spPr>
      </p:pic>
      <p:pic>
        <p:nvPicPr>
          <p:cNvPr id="8" name="Grafik 7" descr="Fisk kontur">
            <a:extLst>
              <a:ext uri="{FF2B5EF4-FFF2-40B4-BE49-F238E27FC236}">
                <a16:creationId xmlns:a16="http://schemas.microsoft.com/office/drawing/2014/main" id="{EE70F056-8061-6327-9B9A-1FE8337396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0183" y="4990626"/>
            <a:ext cx="733527" cy="733527"/>
          </a:xfrm>
          <a:prstGeom prst="rect">
            <a:avLst/>
          </a:prstGeom>
        </p:spPr>
      </p:pic>
      <p:pic>
        <p:nvPicPr>
          <p:cNvPr id="15" name="Grafik 14" descr="Lægevidenskab kontur">
            <a:extLst>
              <a:ext uri="{FF2B5EF4-FFF2-40B4-BE49-F238E27FC236}">
                <a16:creationId xmlns:a16="http://schemas.microsoft.com/office/drawing/2014/main" id="{722E2A7F-8884-A115-7DE1-496631DC2D2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0183" y="5814157"/>
            <a:ext cx="733527" cy="733527"/>
          </a:xfrm>
          <a:prstGeom prst="rect">
            <a:avLst/>
          </a:prstGeom>
        </p:spPr>
      </p:pic>
      <p:pic>
        <p:nvPicPr>
          <p:cNvPr id="17" name="Grafik 16" descr="Genbrug kontur">
            <a:extLst>
              <a:ext uri="{FF2B5EF4-FFF2-40B4-BE49-F238E27FC236}">
                <a16:creationId xmlns:a16="http://schemas.microsoft.com/office/drawing/2014/main" id="{1AA0D205-7F0F-85BA-1FE3-F0521433AFF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0184" y="2691485"/>
            <a:ext cx="733527" cy="733527"/>
          </a:xfrm>
          <a:prstGeom prst="rect">
            <a:avLst/>
          </a:prstGeom>
        </p:spPr>
      </p:pic>
      <p:grpSp>
        <p:nvGrpSpPr>
          <p:cNvPr id="25" name="Gruppe 24">
            <a:extLst>
              <a:ext uri="{FF2B5EF4-FFF2-40B4-BE49-F238E27FC236}">
                <a16:creationId xmlns:a16="http://schemas.microsoft.com/office/drawing/2014/main" id="{DABE07B5-7A23-E3E1-7DEA-25AB61141841}"/>
              </a:ext>
            </a:extLst>
          </p:cNvPr>
          <p:cNvGrpSpPr/>
          <p:nvPr/>
        </p:nvGrpSpPr>
        <p:grpSpPr>
          <a:xfrm>
            <a:off x="330184" y="3889490"/>
            <a:ext cx="811982" cy="687808"/>
            <a:chOff x="793509" y="4104653"/>
            <a:chExt cx="811982" cy="687808"/>
          </a:xfrm>
        </p:grpSpPr>
        <p:sp>
          <p:nvSpPr>
            <p:cNvPr id="19" name="Tekstfelt 18">
              <a:extLst>
                <a:ext uri="{FF2B5EF4-FFF2-40B4-BE49-F238E27FC236}">
                  <a16:creationId xmlns:a16="http://schemas.microsoft.com/office/drawing/2014/main" id="{15182B9E-8A97-55D4-967D-ECA71A4A91F2}"/>
                </a:ext>
              </a:extLst>
            </p:cNvPr>
            <p:cNvSpPr txBox="1"/>
            <p:nvPr/>
          </p:nvSpPr>
          <p:spPr>
            <a:xfrm>
              <a:off x="871964" y="4347808"/>
              <a:ext cx="733527" cy="307777"/>
            </a:xfrm>
            <a:prstGeom prst="rect">
              <a:avLst/>
            </a:prstGeom>
            <a:noFill/>
          </p:spPr>
          <p:txBody>
            <a:bodyPr wrap="square" rtlCol="0">
              <a:spAutoFit/>
            </a:bodyPr>
            <a:lstStyle/>
            <a:p>
              <a:r>
                <a:rPr lang="da-DK" sz="1400" dirty="0">
                  <a:latin typeface="Avenir Book" panose="02000503020000020003"/>
                </a:rPr>
                <a:t>CO2</a:t>
              </a:r>
            </a:p>
          </p:txBody>
        </p:sp>
        <p:pic>
          <p:nvPicPr>
            <p:cNvPr id="20" name="Grafik 19" descr="Sky kontur">
              <a:extLst>
                <a:ext uri="{FF2B5EF4-FFF2-40B4-BE49-F238E27FC236}">
                  <a16:creationId xmlns:a16="http://schemas.microsoft.com/office/drawing/2014/main" id="{E0433638-8A18-F552-E9C5-A5A7CC6E7C2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3509" y="4104653"/>
              <a:ext cx="733527" cy="687808"/>
            </a:xfrm>
            <a:prstGeom prst="rect">
              <a:avLst/>
            </a:prstGeom>
          </p:spPr>
        </p:pic>
      </p:grpSp>
    </p:spTree>
    <p:extLst>
      <p:ext uri="{BB962C8B-B14F-4D97-AF65-F5344CB8AC3E}">
        <p14:creationId xmlns:p14="http://schemas.microsoft.com/office/powerpoint/2010/main" val="113850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607618" y="677079"/>
            <a:ext cx="5938822" cy="994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Tøjforbrug</a:t>
            </a:r>
          </a:p>
        </p:txBody>
      </p:sp>
      <p:sp>
        <p:nvSpPr>
          <p:cNvPr id="5" name="Tekstfelt 4">
            <a:extLst>
              <a:ext uri="{FF2B5EF4-FFF2-40B4-BE49-F238E27FC236}">
                <a16:creationId xmlns:a16="http://schemas.microsoft.com/office/drawing/2014/main" id="{CE0B93E3-F443-87DC-3ACF-B5D49DA41E41}"/>
              </a:ext>
            </a:extLst>
          </p:cNvPr>
          <p:cNvSpPr txBox="1"/>
          <p:nvPr/>
        </p:nvSpPr>
        <p:spPr>
          <a:xfrm>
            <a:off x="1160273" y="1671757"/>
            <a:ext cx="6316852" cy="4708981"/>
          </a:xfrm>
          <a:prstGeom prst="rect">
            <a:avLst/>
          </a:prstGeom>
          <a:noFill/>
        </p:spPr>
        <p:txBody>
          <a:bodyPr wrap="square">
            <a:spAutoFit/>
          </a:bodyPr>
          <a:lstStyle/>
          <a:p>
            <a:r>
              <a:rPr lang="da-DK" sz="2000" dirty="0">
                <a:solidFill>
                  <a:srgbClr val="004155"/>
                </a:solidFill>
                <a:latin typeface="Avenir Book" panose="02000503020000020003"/>
                <a:ea typeface="Lato" panose="020F0502020204030203" pitchFamily="34" charset="0"/>
                <a:cs typeface="Lato" panose="020F0502020204030203" pitchFamily="34" charset="0"/>
              </a:rPr>
              <a:t>I Danmark køber vi i gennemsnit </a:t>
            </a:r>
            <a:r>
              <a:rPr lang="da-DK" sz="2000" b="1" dirty="0">
                <a:solidFill>
                  <a:srgbClr val="004155"/>
                </a:solidFill>
                <a:latin typeface="Avenir Book" panose="02000503020000020003"/>
                <a:ea typeface="Lato" panose="020F0502020204030203" pitchFamily="34" charset="0"/>
                <a:cs typeface="Lato" panose="020F0502020204030203" pitchFamily="34" charset="0"/>
              </a:rPr>
              <a:t>10,9 kg. tøj om året pr. person.</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Danskernes tøjforbrug er </a:t>
            </a:r>
            <a:r>
              <a:rPr lang="da-DK" sz="2000" b="1" dirty="0">
                <a:solidFill>
                  <a:srgbClr val="004155"/>
                </a:solidFill>
                <a:latin typeface="Avenir Book" panose="02000503020000020003"/>
                <a:ea typeface="Lato" panose="020F0502020204030203" pitchFamily="34" charset="0"/>
                <a:cs typeface="Lato" panose="020F0502020204030203" pitchFamily="34" charset="0"/>
              </a:rPr>
              <a:t>35 % højere </a:t>
            </a:r>
            <a:r>
              <a:rPr lang="da-DK" sz="2000" dirty="0">
                <a:solidFill>
                  <a:srgbClr val="004155"/>
                </a:solidFill>
                <a:latin typeface="Avenir Book" panose="02000503020000020003"/>
                <a:ea typeface="Lato" panose="020F0502020204030203" pitchFamily="34" charset="0"/>
                <a:cs typeface="Lato" panose="020F0502020204030203" pitchFamily="34" charset="0"/>
              </a:rPr>
              <a:t>end gennemsnittet af resten af jordens befolkning.</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Hvert år </a:t>
            </a:r>
            <a:r>
              <a:rPr lang="da-DK" sz="2000" b="1" dirty="0">
                <a:solidFill>
                  <a:srgbClr val="004155"/>
                </a:solidFill>
                <a:latin typeface="Avenir Book" panose="02000503020000020003"/>
                <a:ea typeface="Lato" panose="020F0502020204030203" pitchFamily="34" charset="0"/>
                <a:cs typeface="Lato" panose="020F0502020204030203" pitchFamily="34" charset="0"/>
              </a:rPr>
              <a:t>bliver 677 tons nyt år smidt ud i Danmark. </a:t>
            </a:r>
            <a:r>
              <a:rPr lang="da-DK" sz="2000" dirty="0">
                <a:solidFill>
                  <a:srgbClr val="004155"/>
                </a:solidFill>
                <a:latin typeface="Avenir Book" panose="02000503020000020003"/>
                <a:ea typeface="Lato" panose="020F0502020204030203" pitchFamily="34" charset="0"/>
                <a:cs typeface="Lato" panose="020F0502020204030203" pitchFamily="34" charset="0"/>
              </a:rPr>
              <a:t>Det svarer til ca. 2,7 mio. t-shirts.</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1 kg. tekstil udleder ca. </a:t>
            </a:r>
            <a:r>
              <a:rPr lang="da-DK" sz="2000" b="1" dirty="0">
                <a:solidFill>
                  <a:srgbClr val="004155"/>
                </a:solidFill>
                <a:latin typeface="Avenir Book" panose="02000503020000020003"/>
                <a:ea typeface="Lato" panose="020F0502020204030203" pitchFamily="34" charset="0"/>
                <a:cs typeface="Lato" panose="020F0502020204030203" pitchFamily="34" charset="0"/>
              </a:rPr>
              <a:t>15 kg. CO2.</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Bomuldsmarker </a:t>
            </a:r>
            <a:r>
              <a:rPr lang="da-DK" sz="2000" b="1" dirty="0">
                <a:solidFill>
                  <a:srgbClr val="004155"/>
                </a:solidFill>
                <a:latin typeface="Avenir Book" panose="02000503020000020003"/>
                <a:ea typeface="Lato" panose="020F0502020204030203" pitchFamily="34" charset="0"/>
                <a:cs typeface="Lato" panose="020F0502020204030203" pitchFamily="34" charset="0"/>
              </a:rPr>
              <a:t>kræver meget plads, </a:t>
            </a:r>
            <a:r>
              <a:rPr lang="da-DK" sz="2000" dirty="0">
                <a:solidFill>
                  <a:srgbClr val="004155"/>
                </a:solidFill>
                <a:latin typeface="Avenir Book" panose="02000503020000020003"/>
                <a:ea typeface="Lato" panose="020F0502020204030203" pitchFamily="34" charset="0"/>
                <a:cs typeface="Lato" panose="020F0502020204030203" pitchFamily="34" charset="0"/>
              </a:rPr>
              <a:t>og der bruges mange </a:t>
            </a:r>
            <a:r>
              <a:rPr lang="da-DK" sz="2000" b="1" dirty="0">
                <a:solidFill>
                  <a:srgbClr val="004155"/>
                </a:solidFill>
                <a:latin typeface="Avenir Book" panose="02000503020000020003"/>
                <a:ea typeface="Lato" panose="020F0502020204030203" pitchFamily="34" charset="0"/>
                <a:cs typeface="Lato" panose="020F0502020204030203" pitchFamily="34" charset="0"/>
              </a:rPr>
              <a:t>sprøjtemidler.</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b="1" dirty="0">
                <a:solidFill>
                  <a:srgbClr val="004155"/>
                </a:solidFill>
                <a:latin typeface="Avenir Book" panose="02000503020000020003"/>
                <a:ea typeface="Lato" panose="020F0502020204030203" pitchFamily="34" charset="0"/>
                <a:cs typeface="Lato" panose="020F0502020204030203" pitchFamily="34" charset="0"/>
              </a:rPr>
              <a:t>Arbejdsforholdene</a:t>
            </a:r>
            <a:r>
              <a:rPr lang="da-DK" sz="2000" dirty="0">
                <a:solidFill>
                  <a:srgbClr val="004155"/>
                </a:solidFill>
                <a:latin typeface="Avenir Book" panose="02000503020000020003"/>
                <a:ea typeface="Lato" panose="020F0502020204030203" pitchFamily="34" charset="0"/>
                <a:cs typeface="Lato" panose="020F0502020204030203" pitchFamily="34" charset="0"/>
              </a:rPr>
              <a:t> i tekstilindustrien er ofte dårlige.</a:t>
            </a:r>
          </a:p>
        </p:txBody>
      </p:sp>
      <p:pic>
        <p:nvPicPr>
          <p:cNvPr id="3" name="Picture 8" descr="assorted-color shirt lot hang on rack">
            <a:extLst>
              <a:ext uri="{FF2B5EF4-FFF2-40B4-BE49-F238E27FC236}">
                <a16:creationId xmlns:a16="http://schemas.microsoft.com/office/drawing/2014/main" id="{1CDEBED6-FF6E-54A5-91F2-6B54411E343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230"/>
          <a:stretch/>
        </p:blipFill>
        <p:spPr bwMode="auto">
          <a:xfrm>
            <a:off x="7705725" y="0"/>
            <a:ext cx="4486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descr="Skjorte kontur">
            <a:extLst>
              <a:ext uri="{FF2B5EF4-FFF2-40B4-BE49-F238E27FC236}">
                <a16:creationId xmlns:a16="http://schemas.microsoft.com/office/drawing/2014/main" id="{ED29F847-7CC9-3600-CDC6-38CF000050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1044" y="1624015"/>
            <a:ext cx="743651" cy="743651"/>
          </a:xfrm>
          <a:prstGeom prst="rect">
            <a:avLst/>
          </a:prstGeom>
        </p:spPr>
      </p:pic>
      <p:pic>
        <p:nvPicPr>
          <p:cNvPr id="9" name="Grafik 8" descr="Affald kontur">
            <a:extLst>
              <a:ext uri="{FF2B5EF4-FFF2-40B4-BE49-F238E27FC236}">
                <a16:creationId xmlns:a16="http://schemas.microsoft.com/office/drawing/2014/main" id="{D2F2C1EC-8350-3329-3C8A-DC2ADBD9AC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9018" y="3352021"/>
            <a:ext cx="811055" cy="811055"/>
          </a:xfrm>
          <a:prstGeom prst="rect">
            <a:avLst/>
          </a:prstGeom>
        </p:spPr>
      </p:pic>
      <p:pic>
        <p:nvPicPr>
          <p:cNvPr id="11" name="Grafik 10" descr="Jordklode: Nord- og Sydamerika med massiv udfyldning">
            <a:extLst>
              <a:ext uri="{FF2B5EF4-FFF2-40B4-BE49-F238E27FC236}">
                <a16:creationId xmlns:a16="http://schemas.microsoft.com/office/drawing/2014/main" id="{4961E202-2493-72AC-AF5E-66ABEFD786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1044" y="2517933"/>
            <a:ext cx="743651" cy="743651"/>
          </a:xfrm>
          <a:prstGeom prst="rect">
            <a:avLst/>
          </a:prstGeom>
        </p:spPr>
      </p:pic>
      <p:pic>
        <p:nvPicPr>
          <p:cNvPr id="13" name="Grafik 12" descr="Plante kontur">
            <a:extLst>
              <a:ext uri="{FF2B5EF4-FFF2-40B4-BE49-F238E27FC236}">
                <a16:creationId xmlns:a16="http://schemas.microsoft.com/office/drawing/2014/main" id="{3F3A970D-4F2E-1CCB-A2B3-281E7A2609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5929" y="4890608"/>
            <a:ext cx="789673" cy="789673"/>
          </a:xfrm>
          <a:prstGeom prst="rect">
            <a:avLst/>
          </a:prstGeom>
        </p:spPr>
      </p:pic>
      <p:pic>
        <p:nvPicPr>
          <p:cNvPr id="21" name="Grafik 20" descr="Fare kontur">
            <a:extLst>
              <a:ext uri="{FF2B5EF4-FFF2-40B4-BE49-F238E27FC236}">
                <a16:creationId xmlns:a16="http://schemas.microsoft.com/office/drawing/2014/main" id="{76405CC6-A0FF-B7CA-2199-75C1DDE6E03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3519" y="5680281"/>
            <a:ext cx="728228" cy="728228"/>
          </a:xfrm>
          <a:prstGeom prst="rect">
            <a:avLst/>
          </a:prstGeom>
        </p:spPr>
      </p:pic>
      <p:grpSp>
        <p:nvGrpSpPr>
          <p:cNvPr id="22" name="Gruppe 21">
            <a:extLst>
              <a:ext uri="{FF2B5EF4-FFF2-40B4-BE49-F238E27FC236}">
                <a16:creationId xmlns:a16="http://schemas.microsoft.com/office/drawing/2014/main" id="{6895E149-BC54-8024-5828-1A3527E040D9}"/>
              </a:ext>
            </a:extLst>
          </p:cNvPr>
          <p:cNvGrpSpPr/>
          <p:nvPr/>
        </p:nvGrpSpPr>
        <p:grpSpPr>
          <a:xfrm>
            <a:off x="374679" y="4069642"/>
            <a:ext cx="1018533" cy="914400"/>
            <a:chOff x="1237702" y="1583889"/>
            <a:chExt cx="1018533" cy="914400"/>
          </a:xfrm>
        </p:grpSpPr>
        <p:sp>
          <p:nvSpPr>
            <p:cNvPr id="23" name="Tekstfelt 22">
              <a:extLst>
                <a:ext uri="{FF2B5EF4-FFF2-40B4-BE49-F238E27FC236}">
                  <a16:creationId xmlns:a16="http://schemas.microsoft.com/office/drawing/2014/main" id="{EB5B30DB-98F8-7152-C8EC-F3B992196C03}"/>
                </a:ext>
              </a:extLst>
            </p:cNvPr>
            <p:cNvSpPr txBox="1"/>
            <p:nvPr/>
          </p:nvSpPr>
          <p:spPr>
            <a:xfrm>
              <a:off x="1341835" y="1888790"/>
              <a:ext cx="914400" cy="369332"/>
            </a:xfrm>
            <a:prstGeom prst="rect">
              <a:avLst/>
            </a:prstGeom>
            <a:noFill/>
          </p:spPr>
          <p:txBody>
            <a:bodyPr wrap="square" rtlCol="0">
              <a:spAutoFit/>
            </a:bodyPr>
            <a:lstStyle/>
            <a:p>
              <a:r>
                <a:rPr lang="da-DK" b="1" dirty="0">
                  <a:latin typeface="Avenir Book" panose="02000503020000020003"/>
                </a:rPr>
                <a:t>CO2</a:t>
              </a:r>
            </a:p>
          </p:txBody>
        </p:sp>
        <p:pic>
          <p:nvPicPr>
            <p:cNvPr id="24" name="Grafik 23" descr="Sky kontur">
              <a:extLst>
                <a:ext uri="{FF2B5EF4-FFF2-40B4-BE49-F238E27FC236}">
                  <a16:creationId xmlns:a16="http://schemas.microsoft.com/office/drawing/2014/main" id="{7D5F7A7D-AAFF-26E9-E62E-67F76CE45A6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37702" y="1583889"/>
              <a:ext cx="914400" cy="914400"/>
            </a:xfrm>
            <a:prstGeom prst="rect">
              <a:avLst/>
            </a:prstGeom>
          </p:spPr>
        </p:pic>
      </p:grpSp>
    </p:spTree>
    <p:extLst>
      <p:ext uri="{BB962C8B-B14F-4D97-AF65-F5344CB8AC3E}">
        <p14:creationId xmlns:p14="http://schemas.microsoft.com/office/powerpoint/2010/main" val="4178059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1327987" y="772526"/>
            <a:ext cx="9536023" cy="513938"/>
          </a:xfrm>
        </p:spPr>
        <p:txBody>
          <a:bodyPr anchor="t">
            <a:noAutofit/>
          </a:bodyPr>
          <a:lstStyle/>
          <a:p>
            <a:r>
              <a:rPr lang="da-DK" sz="3600" b="1" dirty="0" err="1">
                <a:solidFill>
                  <a:srgbClr val="005268"/>
                </a:solidFill>
                <a:latin typeface="Merriweather" pitchFamily="2" charset="77"/>
                <a:ea typeface="Lato Heavy" panose="020F0502020204030203" pitchFamily="34" charset="0"/>
                <a:cs typeface="Lato Heavy" panose="020F0502020204030203" pitchFamily="34" charset="0"/>
              </a:rPr>
              <a:t>Casearbejde</a:t>
            </a:r>
            <a:r>
              <a:rPr lang="da-DK" sz="3600" b="1" dirty="0">
                <a:solidFill>
                  <a:srgbClr val="005268"/>
                </a:solidFill>
                <a:latin typeface="Merriweather" pitchFamily="2" charset="77"/>
                <a:ea typeface="Lato Heavy" panose="020F0502020204030203" pitchFamily="34" charset="0"/>
                <a:cs typeface="Lato Heavy" panose="020F0502020204030203" pitchFamily="34" charset="0"/>
              </a:rPr>
              <a:t>: Hvad nåede I frem til?</a:t>
            </a: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15797" y="1493375"/>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5" name="Picture 4" descr="clear drinking bottle filled with water">
            <a:extLst>
              <a:ext uri="{FF2B5EF4-FFF2-40B4-BE49-F238E27FC236}">
                <a16:creationId xmlns:a16="http://schemas.microsoft.com/office/drawing/2014/main" id="{29909814-EFE0-F30C-CD63-9D996C41C9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898" t="15050" r="27594"/>
          <a:stretch/>
        </p:blipFill>
        <p:spPr bwMode="auto">
          <a:xfrm>
            <a:off x="2107517" y="1965327"/>
            <a:ext cx="3335101" cy="41201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assorted-color shirt lot hang on rack">
            <a:extLst>
              <a:ext uri="{FF2B5EF4-FFF2-40B4-BE49-F238E27FC236}">
                <a16:creationId xmlns:a16="http://schemas.microsoft.com/office/drawing/2014/main" id="{67C21522-9673-6828-3927-EAC7D5D035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0512" y="1965327"/>
            <a:ext cx="3335101" cy="416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770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607618" y="677079"/>
            <a:ext cx="5938822" cy="994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Fem ting du kan gøre</a:t>
            </a:r>
          </a:p>
        </p:txBody>
      </p:sp>
      <p:sp>
        <p:nvSpPr>
          <p:cNvPr id="5" name="Tekstfelt 4">
            <a:extLst>
              <a:ext uri="{FF2B5EF4-FFF2-40B4-BE49-F238E27FC236}">
                <a16:creationId xmlns:a16="http://schemas.microsoft.com/office/drawing/2014/main" id="{CE0B93E3-F443-87DC-3ACF-B5D49DA41E41}"/>
              </a:ext>
            </a:extLst>
          </p:cNvPr>
          <p:cNvSpPr txBox="1"/>
          <p:nvPr/>
        </p:nvSpPr>
        <p:spPr>
          <a:xfrm>
            <a:off x="1160273" y="1624015"/>
            <a:ext cx="5497702" cy="4708981"/>
          </a:xfrm>
          <a:prstGeom prst="rect">
            <a:avLst/>
          </a:prstGeom>
          <a:noFill/>
        </p:spPr>
        <p:txBody>
          <a:bodyPr wrap="square">
            <a:spAutoFit/>
          </a:bodyPr>
          <a:lstStyle/>
          <a:p>
            <a:r>
              <a:rPr lang="da-DK" sz="2000" b="1" dirty="0">
                <a:solidFill>
                  <a:srgbClr val="004155"/>
                </a:solidFill>
                <a:latin typeface="Avenir Book" panose="02000503020000020003"/>
                <a:ea typeface="Lato" panose="020F0502020204030203" pitchFamily="34" charset="0"/>
                <a:cs typeface="Lato" panose="020F0502020204030203" pitchFamily="34" charset="0"/>
              </a:rPr>
              <a:t>Tænk over dit forbrug</a:t>
            </a:r>
            <a:r>
              <a:rPr lang="da-DK" sz="2000" dirty="0">
                <a:solidFill>
                  <a:srgbClr val="004155"/>
                </a:solidFill>
                <a:latin typeface="Avenir Book" panose="02000503020000020003"/>
                <a:ea typeface="Lato" panose="020F0502020204030203" pitchFamily="34" charset="0"/>
                <a:cs typeface="Lato" panose="020F0502020204030203" pitchFamily="34" charset="0"/>
              </a:rPr>
              <a:t>: Køb ting brugt, tænk i reparation, kan du bytte eller låne dét, du har brug for?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b="1" dirty="0">
                <a:solidFill>
                  <a:srgbClr val="004155"/>
                </a:solidFill>
                <a:latin typeface="Avenir Book" panose="02000503020000020003"/>
                <a:ea typeface="Lato" panose="020F0502020204030203" pitchFamily="34" charset="0"/>
                <a:cs typeface="Lato" panose="020F0502020204030203" pitchFamily="34" charset="0"/>
              </a:rPr>
              <a:t>Sortér dit affald </a:t>
            </a:r>
            <a:r>
              <a:rPr lang="da-DK" sz="2000" dirty="0">
                <a:solidFill>
                  <a:srgbClr val="004155"/>
                </a:solidFill>
                <a:latin typeface="Avenir Book" panose="02000503020000020003"/>
                <a:ea typeface="Lato" panose="020F0502020204030203" pitchFamily="34" charset="0"/>
                <a:cs typeface="Lato" panose="020F0502020204030203" pitchFamily="34" charset="0"/>
              </a:rPr>
              <a:t>i alle fraktionerne.</a:t>
            </a:r>
          </a:p>
          <a:p>
            <a:endParaRPr lang="da-DK" sz="2000" b="1" dirty="0">
              <a:solidFill>
                <a:srgbClr val="004155"/>
              </a:solidFill>
              <a:latin typeface="Avenir Book" panose="02000503020000020003"/>
              <a:ea typeface="Lato" panose="020F0502020204030203" pitchFamily="34" charset="0"/>
              <a:cs typeface="Lato" panose="020F0502020204030203" pitchFamily="34" charset="0"/>
            </a:endParaRPr>
          </a:p>
          <a:p>
            <a:r>
              <a:rPr lang="da-DK" sz="2000" b="1" dirty="0">
                <a:solidFill>
                  <a:srgbClr val="004155"/>
                </a:solidFill>
                <a:latin typeface="Avenir Book" panose="02000503020000020003"/>
                <a:ea typeface="Lato" panose="020F0502020204030203" pitchFamily="34" charset="0"/>
                <a:cs typeface="Lato" panose="020F0502020204030203" pitchFamily="34" charset="0"/>
              </a:rPr>
              <a:t>Bestil et reklamer nej tak-skilt </a:t>
            </a:r>
            <a:r>
              <a:rPr lang="da-DK" sz="2000" dirty="0">
                <a:solidFill>
                  <a:srgbClr val="004155"/>
                </a:solidFill>
                <a:latin typeface="Avenir Book" panose="02000503020000020003"/>
                <a:ea typeface="Lato" panose="020F0502020204030203" pitchFamily="34" charset="0"/>
                <a:cs typeface="Lato" panose="020F0502020204030203" pitchFamily="34" charset="0"/>
              </a:rPr>
              <a:t>og minimér dermed mængden af ulæste reklamer i skraldespanden.</a:t>
            </a:r>
            <a:endParaRPr lang="da-DK" sz="2000" b="1" dirty="0">
              <a:solidFill>
                <a:srgbClr val="004155"/>
              </a:solidFill>
              <a:latin typeface="Avenir Book" panose="02000503020000020003"/>
              <a:ea typeface="Lato" panose="020F0502020204030203" pitchFamily="34" charset="0"/>
              <a:cs typeface="Lato" panose="020F0502020204030203" pitchFamily="34" charset="0"/>
            </a:endParaRP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b="1" dirty="0">
                <a:solidFill>
                  <a:srgbClr val="004155"/>
                </a:solidFill>
                <a:latin typeface="Avenir Book" panose="02000503020000020003"/>
                <a:ea typeface="Lato" panose="020F0502020204030203" pitchFamily="34" charset="0"/>
                <a:cs typeface="Lato" panose="020F0502020204030203" pitchFamily="34" charset="0"/>
              </a:rPr>
              <a:t>Skriv under på kampagnen </a:t>
            </a:r>
            <a:r>
              <a:rPr lang="da-DK" sz="2000" dirty="0">
                <a:solidFill>
                  <a:srgbClr val="004155"/>
                </a:solidFill>
                <a:latin typeface="Avenir Book" panose="02000503020000020003"/>
                <a:ea typeface="Lato" panose="020F0502020204030203" pitchFamily="34" charset="0"/>
                <a:cs typeface="Lato" panose="020F0502020204030203" pitchFamily="34" charset="0"/>
              </a:rPr>
              <a:t>”Et Danmark uden affald”: </a:t>
            </a:r>
            <a:r>
              <a:rPr lang="da-DK" sz="2000" dirty="0">
                <a:solidFill>
                  <a:srgbClr val="004155"/>
                </a:solidFill>
                <a:latin typeface="Avenir Book" panose="02000503020000020003"/>
                <a:ea typeface="Lato" panose="020F0502020204030203" pitchFamily="34" charset="0"/>
                <a:cs typeface="Lato" panose="020F0502020204030203" pitchFamily="34" charset="0"/>
                <a:hlinkClick r:id="rId3"/>
              </a:rPr>
              <a:t>https://www.emiskrald.dk/</a:t>
            </a:r>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b="1" dirty="0">
                <a:solidFill>
                  <a:srgbClr val="004155"/>
                </a:solidFill>
                <a:latin typeface="Avenir Book" panose="02000503020000020003"/>
                <a:ea typeface="Lato" panose="020F0502020204030203" pitchFamily="34" charset="0"/>
                <a:cs typeface="Lato" panose="020F0502020204030203" pitchFamily="34" charset="0"/>
              </a:rPr>
              <a:t>Meld dig ind i DN eller DN Ung </a:t>
            </a:r>
            <a:r>
              <a:rPr lang="da-DK" sz="2000" dirty="0">
                <a:solidFill>
                  <a:srgbClr val="004155"/>
                </a:solidFill>
                <a:latin typeface="Avenir Book" panose="02000503020000020003"/>
                <a:ea typeface="Lato" panose="020F0502020204030203" pitchFamily="34" charset="0"/>
                <a:cs typeface="Lato" panose="020F0502020204030203" pitchFamily="34" charset="0"/>
              </a:rPr>
              <a:t>og lav events og andre spændende arrangementer med fokus på at skabe en mere cirkulær økonomi.</a:t>
            </a:r>
            <a:endParaRPr lang="da-DK" sz="2000" b="1"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2" name="Picture 2" descr="blue and white road sign">
            <a:extLst>
              <a:ext uri="{FF2B5EF4-FFF2-40B4-BE49-F238E27FC236}">
                <a16:creationId xmlns:a16="http://schemas.microsoft.com/office/drawing/2014/main" id="{6CD583AA-6EC7-B11C-0D99-374B7E2B43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58" r="10874" b="1984"/>
          <a:stretch/>
        </p:blipFill>
        <p:spPr bwMode="auto">
          <a:xfrm>
            <a:off x="7077862" y="-8956"/>
            <a:ext cx="5114692" cy="6866955"/>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Badge 5 kontur">
            <a:extLst>
              <a:ext uri="{FF2B5EF4-FFF2-40B4-BE49-F238E27FC236}">
                <a16:creationId xmlns:a16="http://schemas.microsoft.com/office/drawing/2014/main" id="{92393EB4-D182-8F63-DA09-D8F00DCD3A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5979" y="5478411"/>
            <a:ext cx="624293" cy="624293"/>
          </a:xfrm>
          <a:prstGeom prst="rect">
            <a:avLst/>
          </a:prstGeom>
        </p:spPr>
      </p:pic>
      <p:pic>
        <p:nvPicPr>
          <p:cNvPr id="7" name="Grafik 6" descr="Badge 4 kontur">
            <a:extLst>
              <a:ext uri="{FF2B5EF4-FFF2-40B4-BE49-F238E27FC236}">
                <a16:creationId xmlns:a16="http://schemas.microsoft.com/office/drawing/2014/main" id="{60004A4D-1D22-BB5F-A023-C1B97221CB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5979" y="4577901"/>
            <a:ext cx="624293" cy="624293"/>
          </a:xfrm>
          <a:prstGeom prst="rect">
            <a:avLst/>
          </a:prstGeom>
        </p:spPr>
      </p:pic>
      <p:pic>
        <p:nvPicPr>
          <p:cNvPr id="8" name="Grafik 7" descr="Badge 3 kontur">
            <a:extLst>
              <a:ext uri="{FF2B5EF4-FFF2-40B4-BE49-F238E27FC236}">
                <a16:creationId xmlns:a16="http://schemas.microsoft.com/office/drawing/2014/main" id="{2BE9E4AA-1FB7-4B95-004D-3E6EA36AF0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5979" y="3677391"/>
            <a:ext cx="624293" cy="624293"/>
          </a:xfrm>
          <a:prstGeom prst="rect">
            <a:avLst/>
          </a:prstGeom>
        </p:spPr>
      </p:pic>
      <p:pic>
        <p:nvPicPr>
          <p:cNvPr id="12" name="Grafik 11" descr="Badge kontur">
            <a:extLst>
              <a:ext uri="{FF2B5EF4-FFF2-40B4-BE49-F238E27FC236}">
                <a16:creationId xmlns:a16="http://schemas.microsoft.com/office/drawing/2014/main" id="{E5DAAABE-63FD-9168-7325-E947E86D7CD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5978" y="2776881"/>
            <a:ext cx="624293" cy="624293"/>
          </a:xfrm>
          <a:prstGeom prst="rect">
            <a:avLst/>
          </a:prstGeom>
        </p:spPr>
      </p:pic>
      <p:pic>
        <p:nvPicPr>
          <p:cNvPr id="15" name="Grafik 14" descr="Badge 1 kontur">
            <a:extLst>
              <a:ext uri="{FF2B5EF4-FFF2-40B4-BE49-F238E27FC236}">
                <a16:creationId xmlns:a16="http://schemas.microsoft.com/office/drawing/2014/main" id="{36D22BC7-DC6F-F626-744F-11D012D6C9E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5979" y="1552784"/>
            <a:ext cx="624293" cy="624293"/>
          </a:xfrm>
          <a:prstGeom prst="rect">
            <a:avLst/>
          </a:prstGeom>
        </p:spPr>
      </p:pic>
    </p:spTree>
    <p:extLst>
      <p:ext uri="{BB962C8B-B14F-4D97-AF65-F5344CB8AC3E}">
        <p14:creationId xmlns:p14="http://schemas.microsoft.com/office/powerpoint/2010/main" val="3837683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607618" y="303065"/>
            <a:ext cx="5938822" cy="994678"/>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da-DK" sz="2400" b="1" dirty="0">
                <a:solidFill>
                  <a:srgbClr val="005268"/>
                </a:solidFill>
                <a:latin typeface="Merriweather" pitchFamily="2" charset="77"/>
                <a:ea typeface="Lato Heavy" panose="020F0502020204030203" pitchFamily="34" charset="0"/>
                <a:cs typeface="Lato Heavy" panose="020F0502020204030203" pitchFamily="34" charset="0"/>
              </a:rPr>
              <a:t>Tre ting Danmarks Naturfredningsforening arbejder for på emballageområdet</a:t>
            </a:r>
          </a:p>
        </p:txBody>
      </p:sp>
      <p:sp>
        <p:nvSpPr>
          <p:cNvPr id="5" name="Tekstfelt 4">
            <a:extLst>
              <a:ext uri="{FF2B5EF4-FFF2-40B4-BE49-F238E27FC236}">
                <a16:creationId xmlns:a16="http://schemas.microsoft.com/office/drawing/2014/main" id="{CE0B93E3-F443-87DC-3ACF-B5D49DA41E41}"/>
              </a:ext>
            </a:extLst>
          </p:cNvPr>
          <p:cNvSpPr txBox="1"/>
          <p:nvPr/>
        </p:nvSpPr>
        <p:spPr>
          <a:xfrm>
            <a:off x="1160273" y="1624015"/>
            <a:ext cx="5135752" cy="4708981"/>
          </a:xfrm>
          <a:prstGeom prst="rect">
            <a:avLst/>
          </a:prstGeom>
          <a:noFill/>
        </p:spPr>
        <p:txBody>
          <a:bodyPr wrap="square">
            <a:spAutoFit/>
          </a:bodyPr>
          <a:lstStyle/>
          <a:p>
            <a:r>
              <a:rPr lang="da-DK" sz="2000" b="1" dirty="0">
                <a:solidFill>
                  <a:srgbClr val="004155"/>
                </a:solidFill>
                <a:latin typeface="Avenir Book" panose="02000503020000020003"/>
                <a:ea typeface="Lato" panose="020F0502020204030203" pitchFamily="34" charset="0"/>
                <a:cs typeface="Lato" panose="020F0502020204030203" pitchFamily="34" charset="0"/>
              </a:rPr>
              <a:t>Takeaway</a:t>
            </a:r>
          </a:p>
          <a:p>
            <a:r>
              <a:rPr lang="da-DK" sz="2000" dirty="0">
                <a:solidFill>
                  <a:srgbClr val="004155"/>
                </a:solidFill>
                <a:latin typeface="Avenir Book" panose="02000503020000020003"/>
                <a:ea typeface="Lato" panose="020F0502020204030203" pitchFamily="34" charset="0"/>
                <a:cs typeface="Lato" panose="020F0502020204030203" pitchFamily="34" charset="0"/>
              </a:rPr>
              <a:t>Et nationalt retursystem for takeaway-emballager.</a:t>
            </a:r>
          </a:p>
          <a:p>
            <a:endParaRPr lang="da-DK" sz="2000" b="1" dirty="0">
              <a:solidFill>
                <a:srgbClr val="004155"/>
              </a:solidFill>
              <a:latin typeface="Avenir Book" panose="02000503020000020003"/>
              <a:ea typeface="Lato" panose="020F0502020204030203" pitchFamily="34" charset="0"/>
              <a:cs typeface="Lato" panose="020F0502020204030203" pitchFamily="34" charset="0"/>
            </a:endParaRPr>
          </a:p>
          <a:p>
            <a:r>
              <a:rPr lang="da-DK" sz="2000" b="1" dirty="0">
                <a:solidFill>
                  <a:srgbClr val="004155"/>
                </a:solidFill>
                <a:latin typeface="Avenir Book" panose="02000503020000020003"/>
                <a:ea typeface="Lato" panose="020F0502020204030203" pitchFamily="34" charset="0"/>
                <a:cs typeface="Lato" panose="020F0502020204030203" pitchFamily="34" charset="0"/>
              </a:rPr>
              <a:t>Online shopping</a:t>
            </a:r>
          </a:p>
          <a:p>
            <a:r>
              <a:rPr lang="da-DK" sz="2000" dirty="0">
                <a:solidFill>
                  <a:srgbClr val="004155"/>
                </a:solidFill>
                <a:latin typeface="Avenir Book" panose="02000503020000020003"/>
                <a:ea typeface="Lato" panose="020F0502020204030203" pitchFamily="34" charset="0"/>
                <a:cs typeface="Lato" panose="020F0502020204030203" pitchFamily="34" charset="0"/>
              </a:rPr>
              <a:t>Et nationalt retursystem for emballage ved online-køb, så de beholdere, vores indkøbte produkter transporteres i, leveres tilbage igen og genbruges.</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b="1" dirty="0">
                <a:solidFill>
                  <a:srgbClr val="004155"/>
                </a:solidFill>
                <a:latin typeface="Avenir Book" panose="02000503020000020003"/>
                <a:ea typeface="Lato" panose="020F0502020204030203" pitchFamily="34" charset="0"/>
                <a:cs typeface="Lato" panose="020F0502020204030203" pitchFamily="34" charset="0"/>
              </a:rPr>
              <a:t>Supermarkeder</a:t>
            </a:r>
          </a:p>
          <a:p>
            <a:r>
              <a:rPr lang="da-DK" sz="2000" dirty="0">
                <a:solidFill>
                  <a:srgbClr val="004155"/>
                </a:solidFill>
                <a:latin typeface="Avenir Book" panose="02000503020000020003"/>
                <a:ea typeface="Lato" panose="020F0502020204030203" pitchFamily="34" charset="0"/>
                <a:cs typeface="Lato" panose="020F0502020204030203" pitchFamily="34" charset="0"/>
              </a:rPr>
              <a:t>At alle større supermarkeder giver kunderne mulighed for undgå engangsemballage ved at lave genpåfyldningsstationer for blandt andet tørvarer og husholdningsprodukter.</a:t>
            </a:r>
          </a:p>
        </p:txBody>
      </p:sp>
      <p:pic>
        <p:nvPicPr>
          <p:cNvPr id="8" name="Grafik 7" descr="Badge 3 kontur">
            <a:extLst>
              <a:ext uri="{FF2B5EF4-FFF2-40B4-BE49-F238E27FC236}">
                <a16:creationId xmlns:a16="http://schemas.microsoft.com/office/drawing/2014/main" id="{2BE9E4AA-1FB7-4B95-004D-3E6EA36AF0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5978" y="4582266"/>
            <a:ext cx="624293" cy="624293"/>
          </a:xfrm>
          <a:prstGeom prst="rect">
            <a:avLst/>
          </a:prstGeom>
        </p:spPr>
      </p:pic>
      <p:pic>
        <p:nvPicPr>
          <p:cNvPr id="12" name="Grafik 11" descr="Badge kontur">
            <a:extLst>
              <a:ext uri="{FF2B5EF4-FFF2-40B4-BE49-F238E27FC236}">
                <a16:creationId xmlns:a16="http://schemas.microsoft.com/office/drawing/2014/main" id="{E5DAAABE-63FD-9168-7325-E947E86D7C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5978" y="2758458"/>
            <a:ext cx="624293" cy="624293"/>
          </a:xfrm>
          <a:prstGeom prst="rect">
            <a:avLst/>
          </a:prstGeom>
        </p:spPr>
      </p:pic>
      <p:pic>
        <p:nvPicPr>
          <p:cNvPr id="15" name="Grafik 14" descr="Badge 1 kontur">
            <a:extLst>
              <a:ext uri="{FF2B5EF4-FFF2-40B4-BE49-F238E27FC236}">
                <a16:creationId xmlns:a16="http://schemas.microsoft.com/office/drawing/2014/main" id="{36D22BC7-DC6F-F626-744F-11D012D6C9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5978" y="1559888"/>
            <a:ext cx="624293" cy="624293"/>
          </a:xfrm>
          <a:prstGeom prst="rect">
            <a:avLst/>
          </a:prstGeom>
        </p:spPr>
      </p:pic>
      <p:pic>
        <p:nvPicPr>
          <p:cNvPr id="3" name="Picture 2" descr="two brown and black plastic cups">
            <a:extLst>
              <a:ext uri="{FF2B5EF4-FFF2-40B4-BE49-F238E27FC236}">
                <a16:creationId xmlns:a16="http://schemas.microsoft.com/office/drawing/2014/main" id="{72F71D48-E856-C916-32EC-1AC77311653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095" t="13022" b="7221"/>
          <a:stretch/>
        </p:blipFill>
        <p:spPr bwMode="auto">
          <a:xfrm>
            <a:off x="6694298" y="0"/>
            <a:ext cx="54977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713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623977" y="750733"/>
            <a:ext cx="8591143" cy="513938"/>
          </a:xfrm>
        </p:spPr>
        <p:txBody>
          <a:bodyPr anchor="t">
            <a:noAutofit/>
          </a:bodyPr>
          <a:lstStyle/>
          <a:p>
            <a:pPr algn="l"/>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Klimaklog – cirkulær økonomi</a:t>
            </a:r>
            <a:br>
              <a:rPr lang="en-DK" sz="4000" b="1" dirty="0">
                <a:solidFill>
                  <a:srgbClr val="005268"/>
                </a:solidFill>
                <a:latin typeface="Merriweather" pitchFamily="2" charset="77"/>
                <a:ea typeface="Lato Heavy" panose="020F0502020204030203" pitchFamily="34" charset="0"/>
                <a:cs typeface="Lato Heavy" panose="020F0502020204030203" pitchFamily="34" charset="0"/>
              </a:rPr>
            </a:br>
            <a:endParaRPr lang="en-DK" sz="4000" dirty="0">
              <a:solidFill>
                <a:srgbClr val="005268"/>
              </a:solidFill>
              <a:latin typeface="Merriweather Light" pitchFamily="2" charset="77"/>
              <a:ea typeface="Lato Heavy" panose="020F0502020204030203" pitchFamily="34" charset="0"/>
              <a:cs typeface="Lato Heavy" panose="020F0502020204030203" pitchFamily="34" charset="0"/>
            </a:endParaRP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07618" y="1634331"/>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7" name="Onlinemedier 6" title="Hvad er cirkulær økonomi? Og hvorfor er det bæredygtigt?">
            <a:hlinkClick r:id="" action="ppaction://media"/>
            <a:extLst>
              <a:ext uri="{FF2B5EF4-FFF2-40B4-BE49-F238E27FC236}">
                <a16:creationId xmlns:a16="http://schemas.microsoft.com/office/drawing/2014/main" id="{BE438428-9CB5-A7D3-2195-BDB56DAE79A9}"/>
              </a:ext>
            </a:extLst>
          </p:cNvPr>
          <p:cNvPicPr>
            <a:picLocks noRot="1" noChangeAspect="1"/>
          </p:cNvPicPr>
          <p:nvPr>
            <a:videoFile r:link="rId1"/>
          </p:nvPr>
        </p:nvPicPr>
        <p:blipFill>
          <a:blip r:embed="rId5"/>
          <a:stretch>
            <a:fillRect/>
          </a:stretch>
        </p:blipFill>
        <p:spPr>
          <a:xfrm>
            <a:off x="1828800" y="1827530"/>
            <a:ext cx="8534400" cy="4821936"/>
          </a:xfrm>
          <a:prstGeom prst="rect">
            <a:avLst/>
          </a:prstGeom>
        </p:spPr>
      </p:pic>
    </p:spTree>
    <p:extLst>
      <p:ext uri="{BB962C8B-B14F-4D97-AF65-F5344CB8AC3E}">
        <p14:creationId xmlns:p14="http://schemas.microsoft.com/office/powerpoint/2010/main" val="257021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8634FC-B954-FC46-A80E-F7BDC2F2625E}"/>
              </a:ext>
            </a:extLst>
          </p:cNvPr>
          <p:cNvSpPr txBox="1">
            <a:spLocks/>
          </p:cNvSpPr>
          <p:nvPr/>
        </p:nvSpPr>
        <p:spPr>
          <a:xfrm>
            <a:off x="691158" y="1080496"/>
            <a:ext cx="9910706" cy="18368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5400" b="1" dirty="0">
                <a:solidFill>
                  <a:srgbClr val="004155"/>
                </a:solidFill>
                <a:latin typeface="Merriweather" pitchFamily="2" charset="77"/>
                <a:ea typeface="Lato Semibold" panose="020F0502020204030203" pitchFamily="34" charset="0"/>
                <a:cs typeface="Lato Semibold" panose="020F0502020204030203" pitchFamily="34" charset="0"/>
              </a:rPr>
              <a:t>Spørgsmål?</a:t>
            </a:r>
            <a:endParaRPr lang="en-DK" sz="5400" b="1" dirty="0">
              <a:solidFill>
                <a:srgbClr val="004155"/>
              </a:solidFill>
              <a:latin typeface="Merriweather" pitchFamily="2" charset="77"/>
              <a:ea typeface="Lato Semibold" panose="020F0502020204030203" pitchFamily="34" charset="0"/>
              <a:cs typeface="Lato Semibold" panose="020F0502020204030203" pitchFamily="34" charset="0"/>
            </a:endParaRPr>
          </a:p>
        </p:txBody>
      </p:sp>
      <p:sp>
        <p:nvSpPr>
          <p:cNvPr id="6" name="Rectangle 5">
            <a:extLst>
              <a:ext uri="{FF2B5EF4-FFF2-40B4-BE49-F238E27FC236}">
                <a16:creationId xmlns:a16="http://schemas.microsoft.com/office/drawing/2014/main" id="{4CFEB3AB-B180-4643-A39A-3B1D82760723}"/>
              </a:ext>
            </a:extLst>
          </p:cNvPr>
          <p:cNvSpPr/>
          <p:nvPr/>
        </p:nvSpPr>
        <p:spPr>
          <a:xfrm flipV="1">
            <a:off x="691159" y="5556201"/>
            <a:ext cx="10936681" cy="45719"/>
          </a:xfrm>
          <a:prstGeom prst="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8" name="Title 1">
            <a:extLst>
              <a:ext uri="{FF2B5EF4-FFF2-40B4-BE49-F238E27FC236}">
                <a16:creationId xmlns:a16="http://schemas.microsoft.com/office/drawing/2014/main" id="{BB647070-F8CE-474B-B0D3-11D2AF34E6FF}"/>
              </a:ext>
            </a:extLst>
          </p:cNvPr>
          <p:cNvSpPr txBox="1">
            <a:spLocks/>
          </p:cNvSpPr>
          <p:nvPr/>
        </p:nvSpPr>
        <p:spPr>
          <a:xfrm>
            <a:off x="691158" y="2214054"/>
            <a:ext cx="10554358" cy="107462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2800" dirty="0">
                <a:solidFill>
                  <a:srgbClr val="004155"/>
                </a:solidFill>
                <a:latin typeface="Avenir Book" panose="02000503020000020003"/>
                <a:ea typeface="Lato" panose="020F0502020204030203" pitchFamily="34" charset="0"/>
                <a:cs typeface="Lato" panose="020F0502020204030203" pitchFamily="34" charset="0"/>
              </a:rPr>
              <a:t>I er altid meget velkomne til at kontakte Danmarks Naturfredningsforening. Vi svarer gerne på spørgsmål om bl.a. cirkulær økonomi, frivilligt arbejde eller indmeldelse: </a:t>
            </a:r>
            <a:r>
              <a:rPr lang="da-DK" sz="2800" dirty="0">
                <a:solidFill>
                  <a:srgbClr val="004155"/>
                </a:solidFill>
                <a:latin typeface="Avenir Book" panose="02000503020000020003"/>
                <a:ea typeface="Lato" panose="020F0502020204030203" pitchFamily="34" charset="0"/>
                <a:cs typeface="Lato" panose="020F0502020204030203" pitchFamily="34" charset="0"/>
                <a:hlinkClick r:id="rId2"/>
              </a:rPr>
              <a:t>dn@dn.dk</a:t>
            </a:r>
            <a:endParaRPr lang="da-DK" sz="2800" dirty="0">
              <a:solidFill>
                <a:srgbClr val="004155"/>
              </a:solidFill>
              <a:latin typeface="Avenir Book" panose="02000503020000020003"/>
              <a:ea typeface="Lato" panose="020F0502020204030203" pitchFamily="34" charset="0"/>
              <a:cs typeface="Lato" panose="020F0502020204030203" pitchFamily="34" charset="0"/>
            </a:endParaRPr>
          </a:p>
          <a:p>
            <a:pPr algn="l"/>
            <a:endParaRPr lang="da-DK" sz="2800" dirty="0">
              <a:solidFill>
                <a:srgbClr val="004155"/>
              </a:solidFill>
              <a:latin typeface="Avenir Book" panose="02000503020000020003"/>
              <a:ea typeface="Lato" panose="020F0502020204030203" pitchFamily="34" charset="0"/>
              <a:cs typeface="Lato" panose="020F0502020204030203" pitchFamily="34" charset="0"/>
            </a:endParaRPr>
          </a:p>
          <a:p>
            <a:pPr algn="l"/>
            <a:r>
              <a:rPr lang="da-DK" sz="2800" dirty="0">
                <a:solidFill>
                  <a:srgbClr val="004155"/>
                </a:solidFill>
                <a:latin typeface="Avenir Book" panose="02000503020000020003"/>
                <a:ea typeface="Lato" panose="020F0502020204030203" pitchFamily="34" charset="0"/>
                <a:cs typeface="Lato" panose="020F0502020204030203" pitchFamily="34" charset="0"/>
              </a:rPr>
              <a:t>Læs mere om cirkulær økonomi her: </a:t>
            </a:r>
            <a:r>
              <a:rPr lang="da-DK" sz="2800" dirty="0">
                <a:solidFill>
                  <a:srgbClr val="004155"/>
                </a:solidFill>
                <a:latin typeface="Avenir Book" panose="02000503020000020003"/>
                <a:ea typeface="Lato" panose="020F0502020204030203" pitchFamily="34" charset="0"/>
                <a:cs typeface="Lato" panose="020F0502020204030203" pitchFamily="34" charset="0"/>
                <a:hlinkClick r:id="rId3"/>
              </a:rPr>
              <a:t>https://www.dn.dk/vi-arbejder-for/baeredygtighed/cirkulaer-okonomi/</a:t>
            </a:r>
            <a:r>
              <a:rPr lang="da-DK" sz="2800" dirty="0">
                <a:solidFill>
                  <a:srgbClr val="004155"/>
                </a:solidFill>
                <a:latin typeface="Avenir Book" panose="02000503020000020003"/>
                <a:ea typeface="Lato" panose="020F0502020204030203" pitchFamily="34" charset="0"/>
                <a:cs typeface="Lato" panose="020F0502020204030203" pitchFamily="34" charset="0"/>
              </a:rPr>
              <a:t>  </a:t>
            </a:r>
          </a:p>
        </p:txBody>
      </p:sp>
      <p:sp>
        <p:nvSpPr>
          <p:cNvPr id="9" name="Title 1">
            <a:extLst>
              <a:ext uri="{FF2B5EF4-FFF2-40B4-BE49-F238E27FC236}">
                <a16:creationId xmlns:a16="http://schemas.microsoft.com/office/drawing/2014/main" id="{6CE5354A-49BA-F34C-8C87-D28CF9B9A749}"/>
              </a:ext>
            </a:extLst>
          </p:cNvPr>
          <p:cNvSpPr txBox="1">
            <a:spLocks/>
          </p:cNvSpPr>
          <p:nvPr/>
        </p:nvSpPr>
        <p:spPr>
          <a:xfrm>
            <a:off x="691158" y="6148292"/>
            <a:ext cx="4506484" cy="11775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2000" dirty="0">
                <a:solidFill>
                  <a:srgbClr val="004155"/>
                </a:solidFill>
                <a:latin typeface="Avenir Book" panose="02000503020000020003" pitchFamily="2" charset="0"/>
                <a:ea typeface="Lato" panose="020F0502020204030203" pitchFamily="34" charset="0"/>
                <a:cs typeface="Lato" panose="020F0502020204030203" pitchFamily="34" charset="0"/>
              </a:rPr>
              <a:t>Danmarks Naturfredningsforening 2023</a:t>
            </a:r>
          </a:p>
        </p:txBody>
      </p:sp>
      <p:pic>
        <p:nvPicPr>
          <p:cNvPr id="11" name="Picture 10" descr="A picture containing logo&#10;&#10;Description automatically generated">
            <a:extLst>
              <a:ext uri="{FF2B5EF4-FFF2-40B4-BE49-F238E27FC236}">
                <a16:creationId xmlns:a16="http://schemas.microsoft.com/office/drawing/2014/main" id="{C4522972-A48C-884B-B62A-A0048374E2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27087" y="5802281"/>
            <a:ext cx="1440936" cy="783869"/>
          </a:xfrm>
          <a:prstGeom prst="rect">
            <a:avLst/>
          </a:prstGeom>
        </p:spPr>
      </p:pic>
    </p:spTree>
    <p:extLst>
      <p:ext uri="{BB962C8B-B14F-4D97-AF65-F5344CB8AC3E}">
        <p14:creationId xmlns:p14="http://schemas.microsoft.com/office/powerpoint/2010/main" val="3986912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8634FC-B954-FC46-A80E-F7BDC2F2625E}"/>
              </a:ext>
            </a:extLst>
          </p:cNvPr>
          <p:cNvSpPr txBox="1">
            <a:spLocks/>
          </p:cNvSpPr>
          <p:nvPr/>
        </p:nvSpPr>
        <p:spPr>
          <a:xfrm>
            <a:off x="3193058" y="2527718"/>
            <a:ext cx="9910706" cy="18368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5400" b="1" dirty="0">
                <a:solidFill>
                  <a:srgbClr val="004155"/>
                </a:solidFill>
                <a:latin typeface="Merriweather" pitchFamily="2" charset="77"/>
                <a:ea typeface="Lato Semibold" panose="020F0502020204030203" pitchFamily="34" charset="0"/>
                <a:cs typeface="Lato Semibold" panose="020F0502020204030203" pitchFamily="34" charset="0"/>
              </a:rPr>
              <a:t>Tak for jeres tid!</a:t>
            </a:r>
            <a:endParaRPr lang="en-DK" sz="5400" b="1" dirty="0">
              <a:solidFill>
                <a:srgbClr val="004155"/>
              </a:solidFill>
              <a:latin typeface="Merriweather" pitchFamily="2" charset="77"/>
              <a:ea typeface="Lato Semibold" panose="020F0502020204030203" pitchFamily="34" charset="0"/>
              <a:cs typeface="Lato Semibold" panose="020F0502020204030203" pitchFamily="34" charset="0"/>
            </a:endParaRPr>
          </a:p>
        </p:txBody>
      </p:sp>
      <p:sp>
        <p:nvSpPr>
          <p:cNvPr id="6" name="Rectangle 5">
            <a:extLst>
              <a:ext uri="{FF2B5EF4-FFF2-40B4-BE49-F238E27FC236}">
                <a16:creationId xmlns:a16="http://schemas.microsoft.com/office/drawing/2014/main" id="{4CFEB3AB-B180-4643-A39A-3B1D82760723}"/>
              </a:ext>
            </a:extLst>
          </p:cNvPr>
          <p:cNvSpPr/>
          <p:nvPr/>
        </p:nvSpPr>
        <p:spPr>
          <a:xfrm flipV="1">
            <a:off x="691159" y="5556201"/>
            <a:ext cx="10936681" cy="45719"/>
          </a:xfrm>
          <a:prstGeom prst="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9" name="Title 1">
            <a:extLst>
              <a:ext uri="{FF2B5EF4-FFF2-40B4-BE49-F238E27FC236}">
                <a16:creationId xmlns:a16="http://schemas.microsoft.com/office/drawing/2014/main" id="{6CE5354A-49BA-F34C-8C87-D28CF9B9A749}"/>
              </a:ext>
            </a:extLst>
          </p:cNvPr>
          <p:cNvSpPr txBox="1">
            <a:spLocks/>
          </p:cNvSpPr>
          <p:nvPr/>
        </p:nvSpPr>
        <p:spPr>
          <a:xfrm>
            <a:off x="691158" y="6096000"/>
            <a:ext cx="4506484" cy="17005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2000" dirty="0">
                <a:solidFill>
                  <a:srgbClr val="004155"/>
                </a:solidFill>
                <a:latin typeface="Avenir Book" panose="02000503020000020003" pitchFamily="2" charset="0"/>
                <a:ea typeface="Lato" panose="020F0502020204030203" pitchFamily="34" charset="0"/>
                <a:cs typeface="Lato" panose="020F0502020204030203" pitchFamily="34" charset="0"/>
              </a:rPr>
              <a:t>Danmarks Naturfredningsforening 2023</a:t>
            </a:r>
          </a:p>
        </p:txBody>
      </p:sp>
      <p:pic>
        <p:nvPicPr>
          <p:cNvPr id="11" name="Picture 10" descr="A picture containing logo&#10;&#10;Description automatically generated">
            <a:extLst>
              <a:ext uri="{FF2B5EF4-FFF2-40B4-BE49-F238E27FC236}">
                <a16:creationId xmlns:a16="http://schemas.microsoft.com/office/drawing/2014/main" id="{C4522972-A48C-884B-B62A-A0048374E2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27087" y="5802281"/>
            <a:ext cx="1440936" cy="783869"/>
          </a:xfrm>
          <a:prstGeom prst="rect">
            <a:avLst/>
          </a:prstGeom>
        </p:spPr>
      </p:pic>
    </p:spTree>
    <p:extLst>
      <p:ext uri="{BB962C8B-B14F-4D97-AF65-F5344CB8AC3E}">
        <p14:creationId xmlns:p14="http://schemas.microsoft.com/office/powerpoint/2010/main" val="2934182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623977" y="750733"/>
            <a:ext cx="8591143" cy="513938"/>
          </a:xfrm>
        </p:spPr>
        <p:txBody>
          <a:bodyPr anchor="t">
            <a:noAutofit/>
          </a:bodyPr>
          <a:lstStyle/>
          <a:p>
            <a:pPr algn="l"/>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Fra lineær til cirkulær økonomi</a:t>
            </a:r>
            <a:endParaRPr lang="en-DK" sz="4000" dirty="0">
              <a:solidFill>
                <a:srgbClr val="005268"/>
              </a:solidFill>
              <a:latin typeface="Merriweather Light" pitchFamily="2" charset="77"/>
              <a:ea typeface="Lato Heavy" panose="020F0502020204030203" pitchFamily="34" charset="0"/>
              <a:cs typeface="Lato Heavy" panose="020F0502020204030203" pitchFamily="34" charset="0"/>
            </a:endParaRP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07618" y="1634331"/>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3" name="Subtitle 2">
            <a:extLst>
              <a:ext uri="{FF2B5EF4-FFF2-40B4-BE49-F238E27FC236}">
                <a16:creationId xmlns:a16="http://schemas.microsoft.com/office/drawing/2014/main" id="{D686E318-0EB4-257A-2AB5-B33682B29DCC}"/>
              </a:ext>
            </a:extLst>
          </p:cNvPr>
          <p:cNvSpPr txBox="1">
            <a:spLocks/>
          </p:cNvSpPr>
          <p:nvPr/>
        </p:nvSpPr>
        <p:spPr>
          <a:xfrm>
            <a:off x="340357" y="3585489"/>
            <a:ext cx="5755643" cy="2091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da-DK" sz="2000" dirty="0">
                <a:solidFill>
                  <a:srgbClr val="005268"/>
                </a:solidFill>
                <a:latin typeface="Avenir Book" panose="02000503020000020003" pitchFamily="2" charset="0"/>
                <a:ea typeface="Lato Light" panose="020F0502020204030203" pitchFamily="34" charset="0"/>
                <a:cs typeface="Lato Light" panose="020F0502020204030203" pitchFamily="34" charset="0"/>
              </a:rPr>
              <a:t>I dag har vi en lineær økonomi, hvor vi udvinder ressourcer fra naturen, producerer, forbruger og smider ud. </a:t>
            </a:r>
          </a:p>
          <a:p>
            <a:pPr>
              <a:lnSpc>
                <a:spcPct val="100000"/>
              </a:lnSpc>
              <a:defRPr/>
            </a:pPr>
            <a:r>
              <a:rPr lang="da-DK" sz="2000" dirty="0">
                <a:solidFill>
                  <a:srgbClr val="005268"/>
                </a:solidFill>
                <a:latin typeface="Avenir Book" panose="02000503020000020003" pitchFamily="2" charset="0"/>
                <a:ea typeface="Lato Light" panose="020F0502020204030203" pitchFamily="34" charset="0"/>
                <a:cs typeface="Lato Light" panose="020F0502020204030203" pitchFamily="34" charset="0"/>
              </a:rPr>
              <a:t>I en fuldt cirkulær økonomi er ressourcerne i et kredsløb - affald findes ikke.</a:t>
            </a:r>
          </a:p>
          <a:p>
            <a:pPr>
              <a:lnSpc>
                <a:spcPct val="100000"/>
              </a:lnSpc>
              <a:defRPr/>
            </a:pPr>
            <a:r>
              <a:rPr lang="da-DK" sz="2000" dirty="0">
                <a:solidFill>
                  <a:srgbClr val="005268"/>
                </a:solidFill>
                <a:latin typeface="Avenir Book" panose="02000503020000020003" pitchFamily="2" charset="0"/>
                <a:ea typeface="Lato Light" panose="020F0502020204030203" pitchFamily="34" charset="0"/>
                <a:cs typeface="Lato Light" panose="020F0502020204030203" pitchFamily="34" charset="0"/>
              </a:rPr>
              <a:t>Det er uholdbart at fortsætte vores brug-og-smid-væk-kultur, da vores forbrug og produktion har store konsekvenser for vores miljø, natur og klima. </a:t>
            </a:r>
          </a:p>
          <a:p>
            <a:pPr>
              <a:lnSpc>
                <a:spcPct val="100000"/>
              </a:lnSpc>
              <a:defRPr/>
            </a:pPr>
            <a:endParaRPr lang="da-DK" sz="2000" dirty="0">
              <a:solidFill>
                <a:srgbClr val="005268"/>
              </a:solidFill>
              <a:latin typeface="Avenir Book" panose="02000503020000020003" pitchFamily="2" charset="0"/>
              <a:ea typeface="Lato Light" panose="020F0502020204030203" pitchFamily="34" charset="0"/>
              <a:cs typeface="Lato Light" panose="020F0502020204030203" pitchFamily="34" charset="0"/>
            </a:endParaRPr>
          </a:p>
        </p:txBody>
      </p:sp>
      <p:grpSp>
        <p:nvGrpSpPr>
          <p:cNvPr id="33" name="Gruppe 32">
            <a:extLst>
              <a:ext uri="{FF2B5EF4-FFF2-40B4-BE49-F238E27FC236}">
                <a16:creationId xmlns:a16="http://schemas.microsoft.com/office/drawing/2014/main" id="{6D85D71B-716B-EFBF-A4B4-A3DA70783668}"/>
              </a:ext>
            </a:extLst>
          </p:cNvPr>
          <p:cNvGrpSpPr/>
          <p:nvPr/>
        </p:nvGrpSpPr>
        <p:grpSpPr>
          <a:xfrm>
            <a:off x="587748" y="1827940"/>
            <a:ext cx="4732463" cy="492443"/>
            <a:chOff x="587748" y="1827940"/>
            <a:chExt cx="4732463" cy="492443"/>
          </a:xfrm>
        </p:grpSpPr>
        <p:sp>
          <p:nvSpPr>
            <p:cNvPr id="4" name="TextBox 16">
              <a:extLst>
                <a:ext uri="{FF2B5EF4-FFF2-40B4-BE49-F238E27FC236}">
                  <a16:creationId xmlns:a16="http://schemas.microsoft.com/office/drawing/2014/main" id="{1D4C7F3A-C21D-8753-4104-B8D8A136C61A}"/>
                </a:ext>
              </a:extLst>
            </p:cNvPr>
            <p:cNvSpPr txBox="1"/>
            <p:nvPr/>
          </p:nvSpPr>
          <p:spPr>
            <a:xfrm>
              <a:off x="587748" y="1827940"/>
              <a:ext cx="4732463" cy="492443"/>
            </a:xfrm>
            <a:prstGeom prst="rect">
              <a:avLst/>
            </a:prstGeom>
            <a:noFill/>
          </p:spPr>
          <p:txBody>
            <a:bodyPr wrap="square" rtlCol="0">
              <a:spAutoFit/>
            </a:bodyPr>
            <a:lstStyle/>
            <a:p>
              <a:pPr algn="ctr"/>
              <a:r>
                <a:rPr lang="da-DK" sz="2600" b="1" dirty="0">
                  <a:solidFill>
                    <a:srgbClr val="005268"/>
                  </a:solidFill>
                  <a:latin typeface="Merriweather" pitchFamily="2" charset="77"/>
                  <a:ea typeface="Lato Heavy" panose="020F0502020204030203" pitchFamily="34" charset="0"/>
                  <a:cs typeface="Lato Heavy" panose="020F0502020204030203" pitchFamily="34" charset="0"/>
                </a:rPr>
                <a:t>Lineær økonomi</a:t>
              </a:r>
              <a:endParaRPr lang="en-DK" sz="26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5" name="Rectangle 17">
              <a:extLst>
                <a:ext uri="{FF2B5EF4-FFF2-40B4-BE49-F238E27FC236}">
                  <a16:creationId xmlns:a16="http://schemas.microsoft.com/office/drawing/2014/main" id="{0A3B8203-E457-CC5E-77D5-A05557B365EB}"/>
                </a:ext>
              </a:extLst>
            </p:cNvPr>
            <p:cNvSpPr/>
            <p:nvPr/>
          </p:nvSpPr>
          <p:spPr>
            <a:xfrm>
              <a:off x="1573501" y="2254556"/>
              <a:ext cx="2760956" cy="5159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grpSp>
        <p:nvGrpSpPr>
          <p:cNvPr id="34" name="Gruppe 33">
            <a:extLst>
              <a:ext uri="{FF2B5EF4-FFF2-40B4-BE49-F238E27FC236}">
                <a16:creationId xmlns:a16="http://schemas.microsoft.com/office/drawing/2014/main" id="{775769B5-70A8-DC9D-184A-438985216F1E}"/>
              </a:ext>
            </a:extLst>
          </p:cNvPr>
          <p:cNvGrpSpPr/>
          <p:nvPr/>
        </p:nvGrpSpPr>
        <p:grpSpPr>
          <a:xfrm>
            <a:off x="7658362" y="1827940"/>
            <a:ext cx="4121623" cy="492443"/>
            <a:chOff x="7658362" y="1827940"/>
            <a:chExt cx="4121623" cy="492443"/>
          </a:xfrm>
        </p:grpSpPr>
        <p:sp>
          <p:nvSpPr>
            <p:cNvPr id="31" name="Tekstfelt 30">
              <a:extLst>
                <a:ext uri="{FF2B5EF4-FFF2-40B4-BE49-F238E27FC236}">
                  <a16:creationId xmlns:a16="http://schemas.microsoft.com/office/drawing/2014/main" id="{430F896A-BF61-8D36-3AAD-92E10EA66930}"/>
                </a:ext>
              </a:extLst>
            </p:cNvPr>
            <p:cNvSpPr txBox="1"/>
            <p:nvPr/>
          </p:nvSpPr>
          <p:spPr>
            <a:xfrm>
              <a:off x="7658362" y="1827940"/>
              <a:ext cx="4121623" cy="492443"/>
            </a:xfrm>
            <a:prstGeom prst="rect">
              <a:avLst/>
            </a:prstGeom>
            <a:noFill/>
          </p:spPr>
          <p:txBody>
            <a:bodyPr wrap="square" rtlCol="0">
              <a:spAutoFit/>
            </a:bodyPr>
            <a:lstStyle/>
            <a:p>
              <a:r>
                <a:rPr lang="da-DK" sz="2600" b="1" dirty="0">
                  <a:solidFill>
                    <a:srgbClr val="004155"/>
                  </a:solidFill>
                  <a:latin typeface="Merriweather" panose="00000500000000000000" pitchFamily="2" charset="0"/>
                </a:rPr>
                <a:t>Cirkulær økonomi</a:t>
              </a:r>
            </a:p>
          </p:txBody>
        </p:sp>
        <p:sp>
          <p:nvSpPr>
            <p:cNvPr id="32" name="Rectangle 17">
              <a:extLst>
                <a:ext uri="{FF2B5EF4-FFF2-40B4-BE49-F238E27FC236}">
                  <a16:creationId xmlns:a16="http://schemas.microsoft.com/office/drawing/2014/main" id="{F5D276F4-6FA4-0488-7192-59D37AC46863}"/>
                </a:ext>
              </a:extLst>
            </p:cNvPr>
            <p:cNvSpPr/>
            <p:nvPr/>
          </p:nvSpPr>
          <p:spPr>
            <a:xfrm>
              <a:off x="7730788" y="2245932"/>
              <a:ext cx="3060806" cy="6021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pic>
        <p:nvPicPr>
          <p:cNvPr id="6" name="Billede 5">
            <a:extLst>
              <a:ext uri="{FF2B5EF4-FFF2-40B4-BE49-F238E27FC236}">
                <a16:creationId xmlns:a16="http://schemas.microsoft.com/office/drawing/2014/main" id="{226F0C5A-A481-A61A-438F-ED9FEB07138F}"/>
              </a:ext>
            </a:extLst>
          </p:cNvPr>
          <p:cNvPicPr>
            <a:picLocks noChangeAspect="1"/>
          </p:cNvPicPr>
          <p:nvPr/>
        </p:nvPicPr>
        <p:blipFill rotWithShape="1">
          <a:blip r:embed="rId4"/>
          <a:srcRect l="1247" t="10311" b="68399"/>
          <a:stretch/>
        </p:blipFill>
        <p:spPr>
          <a:xfrm>
            <a:off x="39823" y="2523716"/>
            <a:ext cx="6083474" cy="1061773"/>
          </a:xfrm>
          <a:prstGeom prst="rect">
            <a:avLst/>
          </a:prstGeom>
        </p:spPr>
      </p:pic>
      <p:pic>
        <p:nvPicPr>
          <p:cNvPr id="9" name="Billede 8">
            <a:extLst>
              <a:ext uri="{FF2B5EF4-FFF2-40B4-BE49-F238E27FC236}">
                <a16:creationId xmlns:a16="http://schemas.microsoft.com/office/drawing/2014/main" id="{92148BC7-5C2C-EBCA-997F-5345E73C27C4}"/>
              </a:ext>
            </a:extLst>
          </p:cNvPr>
          <p:cNvPicPr>
            <a:picLocks noChangeAspect="1"/>
          </p:cNvPicPr>
          <p:nvPr/>
        </p:nvPicPr>
        <p:blipFill rotWithShape="1">
          <a:blip r:embed="rId4"/>
          <a:srcRect l="24215" t="33412" r="28711"/>
          <a:stretch/>
        </p:blipFill>
        <p:spPr>
          <a:xfrm>
            <a:off x="7242593" y="2523716"/>
            <a:ext cx="4537392" cy="3817487"/>
          </a:xfrm>
          <a:prstGeom prst="rect">
            <a:avLst/>
          </a:prstGeom>
        </p:spPr>
      </p:pic>
    </p:spTree>
    <p:extLst>
      <p:ext uri="{BB962C8B-B14F-4D97-AF65-F5344CB8AC3E}">
        <p14:creationId xmlns:p14="http://schemas.microsoft.com/office/powerpoint/2010/main" val="3924962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a:off x="607619"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510746" y="641691"/>
            <a:ext cx="5585254" cy="1057758"/>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b="1" dirty="0">
                <a:solidFill>
                  <a:srgbClr val="005268"/>
                </a:solidFill>
                <a:latin typeface="Merriweather" pitchFamily="2" charset="77"/>
                <a:ea typeface="Lato Heavy" panose="020F0502020204030203" pitchFamily="34" charset="0"/>
                <a:cs typeface="Lato Heavy" panose="020F0502020204030203" pitchFamily="34" charset="0"/>
              </a:rPr>
              <a:t>Earth </a:t>
            </a:r>
            <a:br>
              <a:rPr lang="da-DK" sz="3600" b="1" dirty="0">
                <a:solidFill>
                  <a:srgbClr val="005268"/>
                </a:solidFill>
                <a:latin typeface="Merriweather" pitchFamily="2" charset="77"/>
                <a:ea typeface="Lato Heavy" panose="020F0502020204030203" pitchFamily="34" charset="0"/>
                <a:cs typeface="Lato Heavy" panose="020F0502020204030203" pitchFamily="34" charset="0"/>
              </a:rPr>
            </a:br>
            <a:r>
              <a:rPr lang="da-DK" sz="3600" b="1" dirty="0" err="1">
                <a:solidFill>
                  <a:srgbClr val="005268"/>
                </a:solidFill>
                <a:latin typeface="Merriweather" pitchFamily="2" charset="77"/>
                <a:ea typeface="Lato Heavy" panose="020F0502020204030203" pitchFamily="34" charset="0"/>
                <a:cs typeface="Lato Heavy" panose="020F0502020204030203" pitchFamily="34" charset="0"/>
              </a:rPr>
              <a:t>Overshoot</a:t>
            </a:r>
            <a:r>
              <a:rPr lang="da-DK" sz="3600" b="1" dirty="0">
                <a:solidFill>
                  <a:srgbClr val="005268"/>
                </a:solidFill>
                <a:latin typeface="Merriweather" pitchFamily="2" charset="77"/>
                <a:ea typeface="Lato Heavy" panose="020F0502020204030203" pitchFamily="34" charset="0"/>
                <a:cs typeface="Lato Heavy" panose="020F0502020204030203" pitchFamily="34" charset="0"/>
              </a:rPr>
              <a:t> Day </a:t>
            </a:r>
          </a:p>
        </p:txBody>
      </p:sp>
      <p:sp>
        <p:nvSpPr>
          <p:cNvPr id="15" name="Subtitle 2">
            <a:extLst>
              <a:ext uri="{FF2B5EF4-FFF2-40B4-BE49-F238E27FC236}">
                <a16:creationId xmlns:a16="http://schemas.microsoft.com/office/drawing/2014/main" id="{025FFEC8-68BF-9D4F-AC07-4D58D0FB2085}"/>
              </a:ext>
            </a:extLst>
          </p:cNvPr>
          <p:cNvSpPr txBox="1">
            <a:spLocks/>
          </p:cNvSpPr>
          <p:nvPr/>
        </p:nvSpPr>
        <p:spPr>
          <a:xfrm>
            <a:off x="510746" y="2295048"/>
            <a:ext cx="3915143" cy="36426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da-DK" sz="2000" dirty="0">
                <a:solidFill>
                  <a:srgbClr val="005268"/>
                </a:solidFill>
                <a:latin typeface="Avenir Book" panose="02000503020000020003" pitchFamily="2" charset="0"/>
                <a:ea typeface="Lato Light" panose="020F0502020204030203" pitchFamily="34" charset="0"/>
                <a:cs typeface="Lato Light" panose="020F0502020204030203" pitchFamily="34" charset="0"/>
              </a:rPr>
              <a:t>Den dag, hvor vi har brugt flere ressourcer, end verden kan genskabe på et år – herefter går kloden i minus. </a:t>
            </a:r>
          </a:p>
          <a:p>
            <a:pPr>
              <a:lnSpc>
                <a:spcPct val="100000"/>
              </a:lnSpc>
              <a:defRPr/>
            </a:pPr>
            <a:r>
              <a:rPr lang="da-DK" sz="2000" dirty="0">
                <a:solidFill>
                  <a:srgbClr val="005268"/>
                </a:solidFill>
                <a:latin typeface="Avenir Book" panose="02000503020000020003" pitchFamily="2" charset="0"/>
                <a:ea typeface="Lato Light" panose="020F0502020204030203" pitchFamily="34" charset="0"/>
                <a:cs typeface="Lato Light" panose="020F0502020204030203" pitchFamily="34" charset="0"/>
              </a:rPr>
              <a:t>Verden – 27. juli 2023</a:t>
            </a:r>
          </a:p>
          <a:p>
            <a:pPr>
              <a:lnSpc>
                <a:spcPct val="100000"/>
              </a:lnSpc>
              <a:defRPr/>
            </a:pPr>
            <a:r>
              <a:rPr lang="da-DK" sz="2000" dirty="0">
                <a:solidFill>
                  <a:srgbClr val="005268"/>
                </a:solidFill>
                <a:latin typeface="Avenir Book" panose="02000503020000020003" pitchFamily="2" charset="0"/>
                <a:ea typeface="Lato Light" panose="020F0502020204030203" pitchFamily="34" charset="0"/>
                <a:cs typeface="Lato Light" panose="020F0502020204030203" pitchFamily="34" charset="0"/>
              </a:rPr>
              <a:t>Danmark - 28. marts 2023</a:t>
            </a:r>
          </a:p>
          <a:p>
            <a:pPr>
              <a:lnSpc>
                <a:spcPct val="100000"/>
              </a:lnSpc>
              <a:defRPr/>
            </a:pPr>
            <a:r>
              <a:rPr lang="da-DK" sz="2000" dirty="0">
                <a:solidFill>
                  <a:srgbClr val="005268"/>
                </a:solidFill>
                <a:latin typeface="Avenir Book" panose="02000503020000020003" pitchFamily="2" charset="0"/>
                <a:ea typeface="Lato Light" panose="020F0502020204030203" pitchFamily="34" charset="0"/>
                <a:cs typeface="Lato Light" panose="020F0502020204030203" pitchFamily="34" charset="0"/>
              </a:rPr>
              <a:t>Hvis resten af verden skulle forbruge som os, så skulle vi have 4,2 jordkloder. </a:t>
            </a:r>
          </a:p>
        </p:txBody>
      </p:sp>
      <p:pic>
        <p:nvPicPr>
          <p:cNvPr id="1026" name="Picture 2">
            <a:extLst>
              <a:ext uri="{FF2B5EF4-FFF2-40B4-BE49-F238E27FC236}">
                <a16:creationId xmlns:a16="http://schemas.microsoft.com/office/drawing/2014/main" id="{7DBFE410-51E2-0DA1-65FE-08C5862D7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004" y="481921"/>
            <a:ext cx="7295385" cy="589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024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510746" y="406400"/>
            <a:ext cx="9920516" cy="1564904"/>
          </a:xfrm>
        </p:spPr>
        <p:txBody>
          <a:bodyPr anchor="t">
            <a:normAutofit/>
          </a:bodyPr>
          <a:lstStyle/>
          <a:p>
            <a:pPr algn="l"/>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Earth </a:t>
            </a:r>
            <a:r>
              <a:rPr lang="da-DK" sz="3200" b="1" dirty="0" err="1">
                <a:solidFill>
                  <a:srgbClr val="005268"/>
                </a:solidFill>
                <a:latin typeface="Merriweather" pitchFamily="2" charset="77"/>
                <a:ea typeface="Lato Heavy" panose="020F0502020204030203" pitchFamily="34" charset="0"/>
                <a:cs typeface="Lato Heavy" panose="020F0502020204030203" pitchFamily="34" charset="0"/>
              </a:rPr>
              <a:t>Overshoot</a:t>
            </a:r>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 Day – udviklingen siden 1970</a:t>
            </a:r>
          </a:p>
        </p:txBody>
      </p:sp>
      <p:sp>
        <p:nvSpPr>
          <p:cNvPr id="6" name="Rectangle 5">
            <a:extLst>
              <a:ext uri="{FF2B5EF4-FFF2-40B4-BE49-F238E27FC236}">
                <a16:creationId xmlns:a16="http://schemas.microsoft.com/office/drawing/2014/main" id="{5E448FE7-25F5-5A46-8E6E-D4895A131752}"/>
              </a:ext>
            </a:extLst>
          </p:cNvPr>
          <p:cNvSpPr/>
          <p:nvPr/>
        </p:nvSpPr>
        <p:spPr>
          <a:xfrm>
            <a:off x="607618" y="6239630"/>
            <a:ext cx="10960405" cy="45719"/>
          </a:xfrm>
          <a:prstGeom prst="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12" name="Picture 11" descr="A picture containing logo&#10;&#10;Description automatically generated">
            <a:extLst>
              <a:ext uri="{FF2B5EF4-FFF2-40B4-BE49-F238E27FC236}">
                <a16:creationId xmlns:a16="http://schemas.microsoft.com/office/drawing/2014/main" id="{6D242E8F-7BAA-194A-AB78-A20296C0BA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5927" y="226641"/>
            <a:ext cx="1272096" cy="692020"/>
          </a:xfrm>
          <a:prstGeom prst="rect">
            <a:avLst/>
          </a:prstGeom>
        </p:spPr>
      </p:pic>
      <p:sp>
        <p:nvSpPr>
          <p:cNvPr id="10" name="Rectangle 9">
            <a:extLst>
              <a:ext uri="{FF2B5EF4-FFF2-40B4-BE49-F238E27FC236}">
                <a16:creationId xmlns:a16="http://schemas.microsoft.com/office/drawing/2014/main" id="{7EC9E134-EE86-004F-82B7-CF64D396D0F3}"/>
              </a:ext>
            </a:extLst>
          </p:cNvPr>
          <p:cNvSpPr/>
          <p:nvPr/>
        </p:nvSpPr>
        <p:spPr>
          <a:xfrm>
            <a:off x="510746" y="1059288"/>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9" name="Picture 2" descr="earth overshoot day from 1971 to 2022">
            <a:extLst>
              <a:ext uri="{FF2B5EF4-FFF2-40B4-BE49-F238E27FC236}">
                <a16:creationId xmlns:a16="http://schemas.microsoft.com/office/drawing/2014/main" id="{7FAB24A0-9543-70A5-64E3-611D18FFA3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4088" y="1272986"/>
            <a:ext cx="6223824" cy="4798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792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1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483528" y="2270683"/>
            <a:ext cx="5299500"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3200" b="1" dirty="0">
                <a:solidFill>
                  <a:srgbClr val="004155"/>
                </a:solidFill>
                <a:latin typeface="Avenir Book" panose="02000503020000020003"/>
                <a:ea typeface="Lato" panose="020F0502020204030203" pitchFamily="34" charset="0"/>
                <a:cs typeface="Lato" panose="020F0502020204030203" pitchFamily="34" charset="0"/>
              </a:rPr>
              <a:t>Hvad er cirkulær økonomi? </a:t>
            </a:r>
          </a:p>
          <a:p>
            <a:pPr marL="0" indent="0">
              <a:buNone/>
            </a:pPr>
            <a:endParaRPr lang="da-DK" sz="1100" dirty="0"/>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084466" y="36440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580401" y="3103582"/>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At pengene går i ring mellem en lukket kreds af personer. </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580401" y="4763695"/>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At økonomien cirkler mellem lavkonjunktur og højkonjunktur.</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276155" y="3103581"/>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At vi holder de ressourcer, som vi bruger, i et lukket kredsløb.</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276155" y="4763695"/>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At vores affald bliver smidt i en beholder, som er cirkelformet.</a:t>
            </a:r>
          </a:p>
        </p:txBody>
      </p:sp>
      <p:pic>
        <p:nvPicPr>
          <p:cNvPr id="8" name="Billede 7">
            <a:extLst>
              <a:ext uri="{FF2B5EF4-FFF2-40B4-BE49-F238E27FC236}">
                <a16:creationId xmlns:a16="http://schemas.microsoft.com/office/drawing/2014/main" id="{96827C70-A84C-3C16-4778-43CAF8B35B1A}"/>
              </a:ext>
            </a:extLst>
          </p:cNvPr>
          <p:cNvPicPr>
            <a:picLocks noChangeAspect="1"/>
          </p:cNvPicPr>
          <p:nvPr/>
        </p:nvPicPr>
        <p:blipFill rotWithShape="1">
          <a:blip r:embed="rId4">
            <a:extLst>
              <a:ext uri="{28A0092B-C50C-407E-A947-70E740481C1C}">
                <a14:useLocalDpi xmlns:a14="http://schemas.microsoft.com/office/drawing/2010/main" val="0"/>
              </a:ext>
            </a:extLst>
          </a:blip>
          <a:srcRect l="26755" t="1724" r="27497"/>
          <a:stretch/>
        </p:blipFill>
        <p:spPr>
          <a:xfrm>
            <a:off x="-150334" y="0"/>
            <a:ext cx="6425255" cy="6858000"/>
          </a:xfrm>
          <a:prstGeom prst="rect">
            <a:avLst/>
          </a:prstGeom>
        </p:spPr>
      </p:pic>
      <p:sp>
        <p:nvSpPr>
          <p:cNvPr id="10" name="Rektangel 9">
            <a:extLst>
              <a:ext uri="{FF2B5EF4-FFF2-40B4-BE49-F238E27FC236}">
                <a16:creationId xmlns:a16="http://schemas.microsoft.com/office/drawing/2014/main" id="{E2779F2A-C893-15D4-513C-F314850306EC}"/>
              </a:ext>
            </a:extLst>
          </p:cNvPr>
          <p:cNvSpPr/>
          <p:nvPr/>
        </p:nvSpPr>
        <p:spPr>
          <a:xfrm>
            <a:off x="-150334" y="0"/>
            <a:ext cx="6462574" cy="6858000"/>
          </a:xfrm>
          <a:prstGeom prst="rect">
            <a:avLst/>
          </a:prstGeom>
          <a:solidFill>
            <a:srgbClr val="FFFFFF">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Billede 13">
            <a:extLst>
              <a:ext uri="{FF2B5EF4-FFF2-40B4-BE49-F238E27FC236}">
                <a16:creationId xmlns:a16="http://schemas.microsoft.com/office/drawing/2014/main" id="{E736E3CF-B623-22F7-A15F-F7E2FA87F0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7921" y="2498134"/>
            <a:ext cx="2568744" cy="1418758"/>
          </a:xfrm>
          <a:prstGeom prst="rect">
            <a:avLst/>
          </a:prstGeom>
        </p:spPr>
      </p:pic>
    </p:spTree>
    <p:extLst>
      <p:ext uri="{BB962C8B-B14F-4D97-AF65-F5344CB8AC3E}">
        <p14:creationId xmlns:p14="http://schemas.microsoft.com/office/powerpoint/2010/main" val="1728536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1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483528" y="2270683"/>
            <a:ext cx="5299500"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3200" b="1" dirty="0">
                <a:solidFill>
                  <a:srgbClr val="004155"/>
                </a:solidFill>
                <a:latin typeface="Avenir Book" panose="02000503020000020003"/>
                <a:ea typeface="Lato" panose="020F0502020204030203" pitchFamily="34" charset="0"/>
                <a:cs typeface="Lato" panose="020F0502020204030203" pitchFamily="34" charset="0"/>
              </a:rPr>
              <a:t>Hvad er cirkulær økonomi? </a:t>
            </a:r>
          </a:p>
          <a:p>
            <a:pPr marL="0" indent="0">
              <a:buNone/>
            </a:pPr>
            <a:endParaRPr lang="da-DK" sz="1100" dirty="0"/>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084466" y="36440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580401" y="3103582"/>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At pengene går i ring mellem en lukket kreds af personer. </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580401" y="4763695"/>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At økonomien cirkler mellem lavkonjunktur og højkonjunktur.</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276155" y="3103581"/>
            <a:ext cx="2390274" cy="1475873"/>
          </a:xfrm>
          <a:prstGeom prst="round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At vi holder de ressourcer, som vi bruger, i et lukket kredsløb.</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276155" y="4763695"/>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At vores affald bliver smidt i en beholder, som er cirkelformet.</a:t>
            </a:r>
          </a:p>
        </p:txBody>
      </p:sp>
      <p:pic>
        <p:nvPicPr>
          <p:cNvPr id="8" name="Billede 7">
            <a:extLst>
              <a:ext uri="{FF2B5EF4-FFF2-40B4-BE49-F238E27FC236}">
                <a16:creationId xmlns:a16="http://schemas.microsoft.com/office/drawing/2014/main" id="{96827C70-A84C-3C16-4778-43CAF8B35B1A}"/>
              </a:ext>
            </a:extLst>
          </p:cNvPr>
          <p:cNvPicPr>
            <a:picLocks noChangeAspect="1"/>
          </p:cNvPicPr>
          <p:nvPr/>
        </p:nvPicPr>
        <p:blipFill rotWithShape="1">
          <a:blip r:embed="rId4">
            <a:extLst>
              <a:ext uri="{28A0092B-C50C-407E-A947-70E740481C1C}">
                <a14:useLocalDpi xmlns:a14="http://schemas.microsoft.com/office/drawing/2010/main" val="0"/>
              </a:ext>
            </a:extLst>
          </a:blip>
          <a:srcRect l="26755" t="1724" r="27497"/>
          <a:stretch/>
        </p:blipFill>
        <p:spPr>
          <a:xfrm>
            <a:off x="-150334" y="0"/>
            <a:ext cx="6425255" cy="6858000"/>
          </a:xfrm>
          <a:prstGeom prst="rect">
            <a:avLst/>
          </a:prstGeom>
        </p:spPr>
      </p:pic>
      <p:sp>
        <p:nvSpPr>
          <p:cNvPr id="10" name="Rektangel 9">
            <a:extLst>
              <a:ext uri="{FF2B5EF4-FFF2-40B4-BE49-F238E27FC236}">
                <a16:creationId xmlns:a16="http://schemas.microsoft.com/office/drawing/2014/main" id="{E2779F2A-C893-15D4-513C-F314850306EC}"/>
              </a:ext>
            </a:extLst>
          </p:cNvPr>
          <p:cNvSpPr/>
          <p:nvPr/>
        </p:nvSpPr>
        <p:spPr>
          <a:xfrm>
            <a:off x="-150334" y="0"/>
            <a:ext cx="6462574" cy="6858000"/>
          </a:xfrm>
          <a:prstGeom prst="rect">
            <a:avLst/>
          </a:prstGeom>
          <a:solidFill>
            <a:srgbClr val="FFFFFF">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Billede 13">
            <a:extLst>
              <a:ext uri="{FF2B5EF4-FFF2-40B4-BE49-F238E27FC236}">
                <a16:creationId xmlns:a16="http://schemas.microsoft.com/office/drawing/2014/main" id="{E736E3CF-B623-22F7-A15F-F7E2FA87F0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7921" y="2498134"/>
            <a:ext cx="2568744" cy="1418758"/>
          </a:xfrm>
          <a:prstGeom prst="rect">
            <a:avLst/>
          </a:prstGeom>
        </p:spPr>
      </p:pic>
      <p:pic>
        <p:nvPicPr>
          <p:cNvPr id="9" name="Grafik 8" descr="Badge Flueben med massiv udfyldning">
            <a:extLst>
              <a:ext uri="{FF2B5EF4-FFF2-40B4-BE49-F238E27FC236}">
                <a16:creationId xmlns:a16="http://schemas.microsoft.com/office/drawing/2014/main" id="{2CE8C7B5-8660-E910-6A93-CA371151D1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77600" y="3849295"/>
            <a:ext cx="914400" cy="914400"/>
          </a:xfrm>
          <a:prstGeom prst="rect">
            <a:avLst/>
          </a:prstGeom>
        </p:spPr>
      </p:pic>
    </p:spTree>
    <p:extLst>
      <p:ext uri="{BB962C8B-B14F-4D97-AF65-F5344CB8AC3E}">
        <p14:creationId xmlns:p14="http://schemas.microsoft.com/office/powerpoint/2010/main" val="296188092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17872</TotalTime>
  <Words>5713</Words>
  <Application>Microsoft Office PowerPoint</Application>
  <PresentationFormat>Widescreen</PresentationFormat>
  <Paragraphs>535</Paragraphs>
  <Slides>41</Slides>
  <Notes>38</Notes>
  <HiddenSlides>0</HiddenSlides>
  <MMClips>4</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41</vt:i4>
      </vt:variant>
    </vt:vector>
  </HeadingPairs>
  <TitlesOfParts>
    <vt:vector size="50" baseType="lpstr">
      <vt:lpstr>Arial</vt:lpstr>
      <vt:lpstr>Avenir Book</vt:lpstr>
      <vt:lpstr>Avenir Medium</vt:lpstr>
      <vt:lpstr>Calibri</vt:lpstr>
      <vt:lpstr>Calibri Light</vt:lpstr>
      <vt:lpstr>Merriweather</vt:lpstr>
      <vt:lpstr>Merriweather Light</vt:lpstr>
      <vt:lpstr>Times New Roman</vt:lpstr>
      <vt:lpstr>Office-tema</vt:lpstr>
      <vt:lpstr>PowerPoint-præsentation</vt:lpstr>
      <vt:lpstr>EM i skrald</vt:lpstr>
      <vt:lpstr>Dagsorden</vt:lpstr>
      <vt:lpstr>Klimaklog – cirkulær økonomi </vt:lpstr>
      <vt:lpstr>Fra lineær til cirkulær økonomi</vt:lpstr>
      <vt:lpstr>PowerPoint-præsentation</vt:lpstr>
      <vt:lpstr>Earth Overshoot Day – udviklingen siden 1970</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Klimaklog – plastik </vt:lpstr>
      <vt:lpstr>PowerPoint-præsentation</vt:lpstr>
      <vt:lpstr>PowerPoint-præsentation</vt:lpstr>
      <vt:lpstr>PowerPoint-præsentation</vt:lpstr>
      <vt:lpstr>Nu skal du til at lære dit affald at kende </vt:lpstr>
      <vt:lpstr>PowerPoint-præsentation</vt:lpstr>
      <vt:lpstr>PowerPoint-præsentation</vt:lpstr>
      <vt:lpstr>Klimaklog – Affaldshierarkiet </vt:lpstr>
      <vt:lpstr>Mindre genanvendelse og mere genbrug</vt:lpstr>
      <vt:lpstr>PowerPoint-præsentation</vt:lpstr>
      <vt:lpstr>PowerPoint-præsentation</vt:lpstr>
      <vt:lpstr>Hvem kan kalde sig ekspert i cirkulær økonomi?</vt:lpstr>
      <vt:lpstr>PowerPoint-præsentation</vt:lpstr>
      <vt:lpstr>Casearbejde</vt:lpstr>
      <vt:lpstr>PowerPoint-præsentation</vt:lpstr>
      <vt:lpstr>PowerPoint-præsentation</vt:lpstr>
      <vt:lpstr>Casearbejde: Hvad nåede I frem til?</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sofiehvemon@yahoo.com</dc:creator>
  <cp:lastModifiedBy>Signe Lyhne</cp:lastModifiedBy>
  <cp:revision>76</cp:revision>
  <dcterms:created xsi:type="dcterms:W3CDTF">2022-12-19T14:19:57Z</dcterms:created>
  <dcterms:modified xsi:type="dcterms:W3CDTF">2023-03-15T12:55:24Z</dcterms:modified>
</cp:coreProperties>
</file>